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874" r:id="rId1"/>
  </p:sldMasterIdLst>
  <p:notesMasterIdLst>
    <p:notesMasterId r:id="rId35"/>
  </p:notesMasterIdLst>
  <p:handoutMasterIdLst>
    <p:handoutMasterId r:id="rId36"/>
  </p:handoutMasterIdLst>
  <p:sldIdLst>
    <p:sldId id="777" r:id="rId2"/>
    <p:sldId id="785" r:id="rId3"/>
    <p:sldId id="825" r:id="rId4"/>
    <p:sldId id="782" r:id="rId5"/>
    <p:sldId id="783" r:id="rId6"/>
    <p:sldId id="822" r:id="rId7"/>
    <p:sldId id="883" r:id="rId8"/>
    <p:sldId id="895" r:id="rId9"/>
    <p:sldId id="894" r:id="rId10"/>
    <p:sldId id="834" r:id="rId11"/>
    <p:sldId id="833" r:id="rId12"/>
    <p:sldId id="886" r:id="rId13"/>
    <p:sldId id="887" r:id="rId14"/>
    <p:sldId id="821" r:id="rId15"/>
    <p:sldId id="890" r:id="rId16"/>
    <p:sldId id="896" r:id="rId17"/>
    <p:sldId id="889" r:id="rId18"/>
    <p:sldId id="826" r:id="rId19"/>
    <p:sldId id="884" r:id="rId20"/>
    <p:sldId id="891" r:id="rId21"/>
    <p:sldId id="892" r:id="rId22"/>
    <p:sldId id="876" r:id="rId23"/>
    <p:sldId id="877" r:id="rId24"/>
    <p:sldId id="875" r:id="rId25"/>
    <p:sldId id="878" r:id="rId26"/>
    <p:sldId id="880" r:id="rId27"/>
    <p:sldId id="881" r:id="rId28"/>
    <p:sldId id="882" r:id="rId29"/>
    <p:sldId id="897" r:id="rId30"/>
    <p:sldId id="424" r:id="rId31"/>
    <p:sldId id="417" r:id="rId32"/>
    <p:sldId id="416" r:id="rId33"/>
    <p:sldId id="419" r:id="rId34"/>
  </p:sldIdLst>
  <p:sldSz cx="9144000" cy="5143500" type="screen16x9"/>
  <p:notesSz cx="6877050" cy="916305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6">
          <p15:clr>
            <a:srgbClr val="A4A3A4"/>
          </p15:clr>
        </p15:guide>
        <p15:guide id="2" pos="2166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razioli, Stefano" initials="GS" lastIdx="2" clrIdx="0">
    <p:extLst>
      <p:ext uri="{19B8F6BF-5375-455C-9EA6-DF929625EA0E}">
        <p15:presenceInfo xmlns:p15="http://schemas.microsoft.com/office/powerpoint/2012/main" userId="S-1-5-21-2146980441-1255177082-1939875897-970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D5EA"/>
    <a:srgbClr val="99CCFF"/>
    <a:srgbClr val="CCECFF"/>
    <a:srgbClr val="CC66FF"/>
    <a:srgbClr val="CC0000"/>
    <a:srgbClr val="000000"/>
    <a:srgbClr val="366092"/>
    <a:srgbClr val="FFFFFF"/>
    <a:srgbClr val="B2B2B2"/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66" autoAdjust="0"/>
    <p:restoredTop sz="72385" autoAdjust="0"/>
  </p:normalViewPr>
  <p:slideViewPr>
    <p:cSldViewPr>
      <p:cViewPr varScale="1">
        <p:scale>
          <a:sx n="165" d="100"/>
          <a:sy n="165" d="100"/>
        </p:scale>
        <p:origin x="352" y="19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6132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3006" y="108"/>
      </p:cViewPr>
      <p:guideLst>
        <p:guide orient="horz" pos="2886"/>
        <p:guide pos="216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E62AF86-6DB5-496C-BA6C-85B9B4584CC0}" type="doc">
      <dgm:prSet loTypeId="urn:microsoft.com/office/officeart/2005/8/layout/venn1" loCatId="relationship" qsTypeId="urn:microsoft.com/office/officeart/2005/8/quickstyle/simple1" qsCatId="simple" csTypeId="urn:microsoft.com/office/officeart/2005/8/colors/accent2_2" csCatId="accent2" phldr="1"/>
      <dgm:spPr/>
    </dgm:pt>
    <dgm:pt modelId="{23761C32-EC0D-4648-919E-713ECB4CB736}">
      <dgm:prSet phldrT="[Text]"/>
      <dgm:spPr/>
      <dgm:t>
        <a:bodyPr/>
        <a:lstStyle/>
        <a:p>
          <a:endParaRPr lang="en-AU" dirty="0"/>
        </a:p>
      </dgm:t>
    </dgm:pt>
    <dgm:pt modelId="{8D4D9535-2E3E-447C-BFA2-69240C338EE3}" type="parTrans" cxnId="{A68BEA95-2B3F-4CEC-B076-63DF1FD46E56}">
      <dgm:prSet/>
      <dgm:spPr/>
      <dgm:t>
        <a:bodyPr/>
        <a:lstStyle/>
        <a:p>
          <a:endParaRPr lang="en-AU"/>
        </a:p>
      </dgm:t>
    </dgm:pt>
    <dgm:pt modelId="{02AA0C40-04A7-4F63-B933-BD3AF6AA44DD}" type="sibTrans" cxnId="{A68BEA95-2B3F-4CEC-B076-63DF1FD46E56}">
      <dgm:prSet/>
      <dgm:spPr/>
      <dgm:t>
        <a:bodyPr/>
        <a:lstStyle/>
        <a:p>
          <a:endParaRPr lang="en-AU"/>
        </a:p>
      </dgm:t>
    </dgm:pt>
    <dgm:pt modelId="{5D140CBC-76B4-42C3-B597-A36B35AB4962}" type="pres">
      <dgm:prSet presAssocID="{9E62AF86-6DB5-496C-BA6C-85B9B4584CC0}" presName="compositeShape" presStyleCnt="0">
        <dgm:presLayoutVars>
          <dgm:chMax val="7"/>
          <dgm:dir/>
          <dgm:resizeHandles val="exact"/>
        </dgm:presLayoutVars>
      </dgm:prSet>
      <dgm:spPr/>
    </dgm:pt>
    <dgm:pt modelId="{82D9AB00-1344-BD48-B7F4-B6A56C9C857D}" type="pres">
      <dgm:prSet presAssocID="{23761C32-EC0D-4648-919E-713ECB4CB736}" presName="circ1TxSh" presStyleLbl="vennNode1" presStyleIdx="0" presStyleCnt="1" custLinFactNeighborX="-98720" custLinFactNeighborY="6496"/>
      <dgm:spPr/>
    </dgm:pt>
  </dgm:ptLst>
  <dgm:cxnLst>
    <dgm:cxn modelId="{A68BEA95-2B3F-4CEC-B076-63DF1FD46E56}" srcId="{9E62AF86-6DB5-496C-BA6C-85B9B4584CC0}" destId="{23761C32-EC0D-4648-919E-713ECB4CB736}" srcOrd="0" destOrd="0" parTransId="{8D4D9535-2E3E-447C-BFA2-69240C338EE3}" sibTransId="{02AA0C40-04A7-4F63-B933-BD3AF6AA44DD}"/>
    <dgm:cxn modelId="{2A9263C6-6AF0-8B42-8095-4B44F0B18815}" type="presOf" srcId="{23761C32-EC0D-4648-919E-713ECB4CB736}" destId="{82D9AB00-1344-BD48-B7F4-B6A56C9C857D}" srcOrd="0" destOrd="0" presId="urn:microsoft.com/office/officeart/2005/8/layout/venn1"/>
    <dgm:cxn modelId="{FFECBED9-C95B-46FE-9B15-DE4529F91F7D}" type="presOf" srcId="{9E62AF86-6DB5-496C-BA6C-85B9B4584CC0}" destId="{5D140CBC-76B4-42C3-B597-A36B35AB4962}" srcOrd="0" destOrd="0" presId="urn:microsoft.com/office/officeart/2005/8/layout/venn1"/>
    <dgm:cxn modelId="{41BDE0B1-A72E-1E42-90EA-3ABCAD47E6D3}" type="presParOf" srcId="{5D140CBC-76B4-42C3-B597-A36B35AB4962}" destId="{82D9AB00-1344-BD48-B7F4-B6A56C9C857D}" srcOrd="0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E62AF86-6DB5-496C-BA6C-85B9B4584CC0}" type="doc">
      <dgm:prSet loTypeId="urn:microsoft.com/office/officeart/2005/8/layout/venn3" loCatId="relationship" qsTypeId="urn:microsoft.com/office/officeart/2005/8/quickstyle/simple1" qsCatId="simple" csTypeId="urn:microsoft.com/office/officeart/2005/8/colors/accent2_2" csCatId="accent2" phldr="1"/>
      <dgm:spPr/>
    </dgm:pt>
    <dgm:pt modelId="{409387DC-AC27-3843-AB7F-40A60C307C70}" type="pres">
      <dgm:prSet presAssocID="{9E62AF86-6DB5-496C-BA6C-85B9B4584CC0}" presName="Name0" presStyleCnt="0">
        <dgm:presLayoutVars>
          <dgm:dir/>
          <dgm:resizeHandles val="exact"/>
        </dgm:presLayoutVars>
      </dgm:prSet>
      <dgm:spPr/>
    </dgm:pt>
  </dgm:ptLst>
  <dgm:cxnLst>
    <dgm:cxn modelId="{97761A99-635D-6E4A-8D1E-376D4A7BA541}" type="presOf" srcId="{9E62AF86-6DB5-496C-BA6C-85B9B4584CC0}" destId="{409387DC-AC27-3843-AB7F-40A60C307C70}" srcOrd="0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D9AB00-1344-BD48-B7F4-B6A56C9C857D}">
      <dsp:nvSpPr>
        <dsp:cNvPr id="0" name=""/>
        <dsp:cNvSpPr/>
      </dsp:nvSpPr>
      <dsp:spPr>
        <a:xfrm>
          <a:off x="0" y="79686"/>
          <a:ext cx="1002915" cy="1002915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5000" kern="1200" dirty="0"/>
        </a:p>
      </dsp:txBody>
      <dsp:txXfrm>
        <a:off x="146874" y="226560"/>
        <a:ext cx="709167" cy="70916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19086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2.tiff>
</file>

<file path=ppt/media/image13.tiff>
</file>

<file path=ppt/media/image14.png>
</file>

<file path=ppt/media/image15.png>
</file>

<file path=ppt/media/image16.sv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7575" y="4352925"/>
            <a:ext cx="5041900" cy="41227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696" tIns="44552" rIns="90696" bIns="4455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51" name="Rectangle 3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98463" y="693738"/>
            <a:ext cx="6081712" cy="34226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</p:sp>
    </p:spTree>
    <p:extLst>
      <p:ext uri="{BB962C8B-B14F-4D97-AF65-F5344CB8AC3E}">
        <p14:creationId xmlns:p14="http://schemas.microsoft.com/office/powerpoint/2010/main" val="74945683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737366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203532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3366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530677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89642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44828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591177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46983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073384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723921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52584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473690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040065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795378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88955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021768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8553925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441127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2530800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74952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786022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13527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565381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10189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itchFamily="34" charset="0"/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298608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dirty="0"/>
                  <a:t>We used the Transformer model to generate the predicted ratings of each item </a:t>
                </a:r>
                <a:r>
                  <a:rPr lang="en-US" sz="1200" dirty="0"/>
                  <a:t>on the Survey Questionnaire based on respondent reviews. </a:t>
                </a:r>
              </a:p>
              <a:p>
                <a:r>
                  <a:rPr lang="en-US" sz="1200" dirty="0"/>
                  <a:t>In </a:t>
                </a:r>
                <a:r>
                  <a:rPr lang="en-US" dirty="0"/>
                  <a:t>order to generate vector representations of the words to be used as input into the deep learning model chosen, we used </a:t>
                </a:r>
                <a:r>
                  <a:rPr lang="en-AU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GloVe (Global Vectors for Word Representation) to obtain  word representation.</a:t>
                </a:r>
                <a:r>
                  <a:rPr lang="en-AU" dirty="0">
                    <a:effectLst/>
                  </a:rPr>
                  <a:t> </a:t>
                </a:r>
                <a:r>
                  <a:rPr lang="en-AU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GloVe is an unsupervised learning algorithm for obtaining vector representations for words.</a:t>
                </a:r>
              </a:p>
              <a:p>
                <a:r>
                  <a:rPr lang="en-AU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After we generated the vector representations of words with fixed length as the input, we trained a deep learning model using the data collected on the survey. We used 80% of the labelled survey data (</a:t>
                </a:r>
                <a:r>
                  <a:rPr lang="en-AU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X</a:t>
                </a:r>
                <a:r>
                  <a:rPr lang="en-AU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: vector representation of reviews for training, </a:t>
                </a:r>
                <a:r>
                  <a:rPr lang="en-AU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Y={Y_1,Y_2,…Y_n}</a:t>
                </a:r>
                <a:r>
                  <a:rPr lang="en-AU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: the survey responses for each item) as training sample and 20% of the labelled data for testing (</a:t>
                </a:r>
                <a:r>
                  <a:rPr lang="en-AU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X′</a:t>
                </a:r>
                <a:r>
                  <a:rPr lang="en-AU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: vector representation of reviews for testing, </a:t>
                </a:r>
                <a:r>
                  <a:rPr lang="en-AU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Y′={〖Y′〗_1,〖Y′〗_2,…〖Y′〗_n}</a:t>
                </a:r>
                <a:r>
                  <a:rPr lang="en-AU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: the survey responses for testing). </a:t>
                </a:r>
              </a:p>
              <a:p>
                <a:r>
                  <a:rPr lang="en-AU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thus obtained the predicted ratings of each item on the survey questionnaire based on the respondent review.</a:t>
                </a:r>
                <a:endParaRPr lang="en-US" dirty="0"/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05357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64281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886638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93642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49846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479686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400478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51544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028700"/>
            <a:ext cx="7851648" cy="13716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42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2421402"/>
            <a:ext cx="7854696" cy="1314450"/>
          </a:xfrm>
        </p:spPr>
        <p:txBody>
          <a:bodyPr lIns="0" rIns="18288"/>
          <a:lstStyle>
            <a:lvl1pPr marL="0" marR="34290" indent="0" algn="r">
              <a:buNone/>
              <a:defRPr>
                <a:solidFill>
                  <a:schemeClr val="tx1"/>
                </a:solidFill>
              </a:defRPr>
            </a:lvl1pPr>
            <a:lvl2pPr marL="342900" indent="0" algn="ctr">
              <a:buNone/>
            </a:lvl2pPr>
            <a:lvl3pPr marL="685800" indent="0" algn="ctr">
              <a:buNone/>
            </a:lvl3pPr>
            <a:lvl4pPr marL="1028700" indent="0" algn="ctr">
              <a:buNone/>
            </a:lvl4pPr>
            <a:lvl5pPr marL="1371600" indent="0" algn="ctr">
              <a:buNone/>
            </a:lvl5pPr>
            <a:lvl6pPr marL="1714500" indent="0" algn="ctr">
              <a:buNone/>
            </a:lvl6pPr>
            <a:lvl7pPr marL="2057400" indent="0" algn="ctr">
              <a:buNone/>
            </a:lvl7pPr>
            <a:lvl8pPr marL="2400300" indent="0" algn="ctr">
              <a:buNone/>
            </a:lvl8pPr>
            <a:lvl9pPr marL="27432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2667000" y="4767263"/>
            <a:ext cx="3352800" cy="273844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</p:spPr>
        <p:txBody>
          <a:bodyPr/>
          <a:lstStyle/>
          <a:p>
            <a:fld id="{ED4E8DE7-8107-485D-819E-7A652D98D0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9496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  <a:effectLst/>
              </a:defRPr>
            </a:lvl1pPr>
          </a:lstStyle>
          <a:p>
            <a:r>
              <a:rPr kumimoji="0"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396931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987552"/>
            <a:ext cx="7772400" cy="1021842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42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028498"/>
            <a:ext cx="7772400" cy="1132284"/>
          </a:xfrm>
        </p:spPr>
        <p:txBody>
          <a:bodyPr lIns="45720" rIns="45720" anchor="t"/>
          <a:lstStyle>
            <a:lvl1pPr marL="0" indent="0">
              <a:buNone/>
              <a:defRPr sz="1650">
                <a:solidFill>
                  <a:schemeClr val="tx1"/>
                </a:solidFill>
              </a:defRPr>
            </a:lvl1pPr>
            <a:lvl2pPr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4767263"/>
            <a:ext cx="3352800" cy="273844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</p:spPr>
        <p:txBody>
          <a:bodyPr/>
          <a:lstStyle/>
          <a:p>
            <a:fld id="{ED4E8DE7-8107-485D-819E-7A652D98D0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5407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8066"/>
            <a:ext cx="8229600" cy="857250"/>
          </a:xfrm>
        </p:spPr>
        <p:txBody>
          <a:bodyPr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r>
              <a:rPr kumimoji="0"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40064"/>
            <a:ext cx="4038600" cy="3326130"/>
          </a:xfrm>
        </p:spPr>
        <p:txBody>
          <a:bodyPr/>
          <a:lstStyle>
            <a:lvl1pPr>
              <a:defRPr sz="195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40064"/>
            <a:ext cx="4038600" cy="3326130"/>
          </a:xfrm>
        </p:spPr>
        <p:txBody>
          <a:bodyPr/>
          <a:lstStyle>
            <a:lvl1pPr>
              <a:defRPr sz="195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4767263"/>
            <a:ext cx="3352800" cy="273844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</p:spPr>
        <p:txBody>
          <a:bodyPr/>
          <a:lstStyle/>
          <a:p>
            <a:fld id="{ED4E8DE7-8107-485D-819E-7A652D98D0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627603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8066"/>
            <a:ext cx="8229600" cy="857250"/>
          </a:xfrm>
        </p:spPr>
        <p:txBody>
          <a:bodyPr tIns="45720" anchor="b"/>
          <a:lstStyle>
            <a:lvl1pPr>
              <a:defRPr b="0">
                <a:solidFill>
                  <a:schemeClr val="tx2"/>
                </a:solidFill>
                <a:effectLst/>
              </a:defRPr>
            </a:lvl1pPr>
          </a:lstStyle>
          <a:p>
            <a:r>
              <a:rPr kumimoji="0"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91436"/>
            <a:ext cx="4040188" cy="494514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18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1500" b="1"/>
            </a:lvl2pPr>
            <a:lvl3pPr>
              <a:buNone/>
              <a:defRPr sz="1350" b="1"/>
            </a:lvl3pPr>
            <a:lvl4pPr>
              <a:buNone/>
              <a:defRPr sz="1200" b="1"/>
            </a:lvl4pPr>
            <a:lvl5pPr>
              <a:buNone/>
              <a:defRPr sz="12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1394818"/>
            <a:ext cx="4041775" cy="491132"/>
          </a:xfrm>
        </p:spPr>
        <p:txBody>
          <a:bodyPr lIns="45720" tIns="0" rIns="45720" bIns="0" anchor="ctr"/>
          <a:lstStyle>
            <a:lvl1pPr marL="0" indent="0">
              <a:buNone/>
              <a:defRPr sz="18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1500" b="1"/>
            </a:lvl2pPr>
            <a:lvl3pPr>
              <a:buNone/>
              <a:defRPr sz="1350" b="1"/>
            </a:lvl3pPr>
            <a:lvl4pPr>
              <a:buNone/>
              <a:defRPr sz="1200" b="1"/>
            </a:lvl4pPr>
            <a:lvl5pPr>
              <a:buNone/>
              <a:defRPr sz="12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885950"/>
            <a:ext cx="4040188" cy="2884290"/>
          </a:xfrm>
        </p:spPr>
        <p:txBody>
          <a:bodyPr tIns="0"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85950"/>
            <a:ext cx="4041775" cy="2884290"/>
          </a:xfrm>
        </p:spPr>
        <p:txBody>
          <a:bodyPr tIns="0"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667000" y="4767263"/>
            <a:ext cx="3352800" cy="273844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</p:spPr>
        <p:txBody>
          <a:bodyPr/>
          <a:lstStyle/>
          <a:p>
            <a:fld id="{ED4E8DE7-8107-485D-819E-7A652D98D0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485824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8066"/>
            <a:ext cx="8305800" cy="85725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375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54081166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SLIDE TITLE, FONT IN ARIAL 24PT  [1 line only]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6" y="1329932"/>
            <a:ext cx="8662989" cy="3509962"/>
          </a:xfrm>
        </p:spPr>
        <p:txBody>
          <a:bodyPr/>
          <a:lstStyle>
            <a:lvl1pPr>
              <a:spcBef>
                <a:spcPts val="375"/>
              </a:spcBef>
              <a:spcAft>
                <a:spcPts val="375"/>
              </a:spcAft>
              <a:defRPr/>
            </a:lvl1pPr>
            <a:lvl2pPr>
              <a:spcBef>
                <a:spcPts val="375"/>
              </a:spcBef>
              <a:spcAft>
                <a:spcPts val="375"/>
              </a:spcAft>
              <a:defRPr/>
            </a:lvl2pPr>
            <a:lvl3pPr>
              <a:spcBef>
                <a:spcPts val="375"/>
              </a:spcBef>
              <a:spcAft>
                <a:spcPts val="375"/>
              </a:spcAft>
              <a:defRPr/>
            </a:lvl3pPr>
            <a:lvl4pPr>
              <a:spcBef>
                <a:spcPts val="375"/>
              </a:spcBef>
              <a:spcAft>
                <a:spcPts val="375"/>
              </a:spcAft>
              <a:defRPr/>
            </a:lvl4pPr>
            <a:lvl5pPr>
              <a:spcBef>
                <a:spcPts val="375"/>
              </a:spcBef>
              <a:spcAft>
                <a:spcPts val="375"/>
              </a:spcAft>
              <a:defRPr/>
            </a:lvl5pPr>
            <a:lvl6pPr marL="805935" indent="-130950">
              <a:buClr>
                <a:schemeClr val="accent1"/>
              </a:buClr>
              <a:defRPr sz="1200" baseline="0"/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AU" dirty="0"/>
              <a:t>Sixth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64606" y="4940056"/>
            <a:ext cx="249208" cy="160736"/>
          </a:xfrm>
          <a:prstGeom prst="rect">
            <a:avLst/>
          </a:prstGeom>
        </p:spPr>
        <p:txBody>
          <a:bodyPr/>
          <a:lstStyle/>
          <a:p>
            <a:fld id="{5EB0718A-1B3D-42D2-9A2B-FB6CFA4B4E8D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50825" y="951329"/>
            <a:ext cx="8662988" cy="364343"/>
          </a:xfrm>
        </p:spPr>
        <p:txBody>
          <a:bodyPr tIns="0" rIns="0" bIns="0" anchor="ctr">
            <a:normAutofit/>
          </a:bodyPr>
          <a:lstStyle>
            <a:lvl1pPr marL="0" indent="0">
              <a:lnSpc>
                <a:spcPts val="1351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 HEADING [1 line only]</a:t>
            </a:r>
            <a:endParaRPr lang="en-AU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393405" y="903776"/>
            <a:ext cx="843161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2958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5358"/>
            <a:ext cx="9163050" cy="7810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anchor="t" compatLnSpc="1"/>
          <a:lstStyle/>
          <a:p>
            <a:pPr marL="0" algn="l" rtl="0" eaLnBrk="1" latinLnBrk="0" hangingPunct="1"/>
            <a:endParaRPr kumimoji="0" lang="en-US" sz="75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5358"/>
            <a:ext cx="4762500" cy="47863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anchor="t" compatLnSpc="1"/>
          <a:lstStyle/>
          <a:p>
            <a:pPr marL="0" algn="l" rtl="0" eaLnBrk="1" latinLnBrk="0" hangingPunct="1"/>
            <a:endParaRPr kumimoji="0" lang="en-US" sz="75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528066"/>
            <a:ext cx="8229600" cy="85725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dirty="0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51610"/>
            <a:ext cx="8229600" cy="329184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-19017" y="151806"/>
            <a:ext cx="9180548" cy="486918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sz="750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sz="750"/>
            </a:p>
          </p:txBody>
        </p:sp>
      </p:grpSp>
    </p:spTree>
    <p:extLst>
      <p:ext uri="{BB962C8B-B14F-4D97-AF65-F5344CB8AC3E}">
        <p14:creationId xmlns:p14="http://schemas.microsoft.com/office/powerpoint/2010/main" val="313278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5" r:id="rId1"/>
    <p:sldLayoutId id="2147483876" r:id="rId2"/>
    <p:sldLayoutId id="2147483877" r:id="rId3"/>
    <p:sldLayoutId id="2147483878" r:id="rId4"/>
    <p:sldLayoutId id="2147483879" r:id="rId5"/>
    <p:sldLayoutId id="2147483880" r:id="rId6"/>
    <p:sldLayoutId id="2147483888" r:id="rId7"/>
  </p:sldLayoutIdLst>
  <mc:AlternateContent xmlns:mc="http://schemas.openxmlformats.org/markup-compatibility/2006" xmlns:p14="http://schemas.microsoft.com/office/powerpoint/2010/main">
    <mc:Choice Requires="p14">
      <p:transition spd="slow" p14:dur="1500">
        <p14:prism/>
      </p:transition>
    </mc:Choice>
    <mc:Fallback xmlns="">
      <p:transition spd="slow">
        <p:fade/>
      </p:transition>
    </mc:Fallback>
  </mc:AlternateContent>
  <p:hf hdr="0" ftr="0" dt="0"/>
  <p:txStyles>
    <p:titleStyle>
      <a:lvl1pPr algn="l" rtl="0" eaLnBrk="1" latinLnBrk="0" hangingPunct="1">
        <a:spcBef>
          <a:spcPct val="0"/>
        </a:spcBef>
        <a:buNone/>
        <a:defRPr kumimoji="0" sz="375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05740" indent="-20574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195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indent="-185166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5166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1575" kern="1200">
          <a:solidFill>
            <a:schemeClr val="tx1"/>
          </a:solidFill>
          <a:latin typeface="+mn-lt"/>
          <a:ea typeface="+mn-ea"/>
          <a:cs typeface="+mn-cs"/>
        </a:defRPr>
      </a:lvl3pPr>
      <a:lvl4pPr marL="891540" indent="-157734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57734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303020" indent="-157734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1440180" indent="-13716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2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645920" indent="-137160" algn="l" rtl="0" eaLnBrk="1" latinLnBrk="0" hangingPunct="1">
        <a:spcBef>
          <a:spcPct val="20000"/>
        </a:spcBef>
        <a:buClr>
          <a:schemeClr val="tx2"/>
        </a:buClr>
        <a:buChar char="•"/>
        <a:defRPr kumimoji="0"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851660" indent="-13716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05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merald.com/insight/content/doi/10.1108/EJM-01-2019-0084/full/html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190750"/>
            <a:ext cx="8763000" cy="48538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Topic Modeling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</p:spPr>
        <p:txBody>
          <a:bodyPr vert="horz" lIns="0" tIns="0" rIns="0" bIns="0" anchor="b"/>
          <a:lstStyle>
            <a:defPPr>
              <a:defRPr lang="en-AU"/>
            </a:defPPr>
            <a:lvl1pPr algn="r" rtl="0" eaLnBrk="1" fontAlgn="base" latinLnBrk="0" hangingPunct="1">
              <a:spcBef>
                <a:spcPct val="0"/>
              </a:spcBef>
              <a:spcAft>
                <a:spcPct val="0"/>
              </a:spcAft>
              <a:defRPr kumimoji="0" sz="900" kern="1200">
                <a:solidFill>
                  <a:schemeClr val="tx2">
                    <a:shade val="90000"/>
                  </a:schemeClr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fld id="{78538BB7-E41F-4A0D-BDB3-6F27B6A9F586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100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</p:spPr>
        <p:txBody>
          <a:bodyPr vert="horz" lIns="0" tIns="0" rIns="0" bIns="0" anchor="b"/>
          <a:lstStyle>
            <a:defPPr>
              <a:defRPr lang="en-AU"/>
            </a:defPPr>
            <a:lvl1pPr algn="r" rtl="0" eaLnBrk="1" fontAlgn="base" latinLnBrk="0" hangingPunct="1">
              <a:spcBef>
                <a:spcPct val="0"/>
              </a:spcBef>
              <a:spcAft>
                <a:spcPct val="0"/>
              </a:spcAft>
              <a:defRPr kumimoji="0" sz="900" kern="1200">
                <a:solidFill>
                  <a:schemeClr val="tx2">
                    <a:shade val="90000"/>
                  </a:schemeClr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fld id="{78538BB7-E41F-4A0D-BDB3-6F27B6A9F586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 bwMode="auto">
          <a:xfrm>
            <a:off x="1876148" y="3466534"/>
            <a:ext cx="1905000" cy="1661993"/>
          </a:xfrm>
          <a:prstGeom prst="rect">
            <a:avLst/>
          </a:prstGeom>
          <a:ln>
            <a:solidFill>
              <a:srgbClr val="FF0000"/>
            </a:solidFill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sz="1800" dirty="0">
                <a:solidFill>
                  <a:srgbClr val="FF0000"/>
                </a:solidFill>
                <a:effectLst/>
              </a:rPr>
              <a:t>Doc 1</a:t>
            </a:r>
          </a:p>
          <a:p>
            <a:pPr algn="ctr"/>
            <a:endParaRPr lang="en-US" sz="1800" dirty="0">
              <a:solidFill>
                <a:srgbClr val="FF0000"/>
              </a:solidFill>
              <a:effectLst/>
            </a:endParaRPr>
          </a:p>
          <a:p>
            <a:pPr algn="ctr"/>
            <a:r>
              <a:rPr lang="en-US" sz="1800" dirty="0">
                <a:solidFill>
                  <a:schemeClr val="tx1"/>
                </a:solidFill>
                <a:effectLst/>
              </a:rPr>
              <a:t>Jenny loves Jack. But Jack does not love Jenny.</a:t>
            </a:r>
          </a:p>
          <a:p>
            <a:pPr algn="ctr"/>
            <a:endParaRPr lang="en-US" sz="1800" dirty="0">
              <a:solidFill>
                <a:schemeClr val="tx1"/>
              </a:solidFill>
              <a:effectLst/>
            </a:endParaRPr>
          </a:p>
        </p:txBody>
      </p:sp>
      <p:sp>
        <p:nvSpPr>
          <p:cNvPr id="10" name="TextBox 9"/>
          <p:cNvSpPr txBox="1"/>
          <p:nvPr/>
        </p:nvSpPr>
        <p:spPr bwMode="auto">
          <a:xfrm>
            <a:off x="4238348" y="3466534"/>
            <a:ext cx="1905000" cy="1661993"/>
          </a:xfrm>
          <a:prstGeom prst="rect">
            <a:avLst/>
          </a:prstGeom>
          <a:ln>
            <a:solidFill>
              <a:srgbClr val="FF0000"/>
            </a:solidFill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sz="1800" dirty="0">
                <a:solidFill>
                  <a:srgbClr val="FF0000"/>
                </a:solidFill>
                <a:effectLst/>
              </a:rPr>
              <a:t>Doc 2</a:t>
            </a:r>
          </a:p>
          <a:p>
            <a:pPr algn="ctr"/>
            <a:endParaRPr lang="en-US" sz="1800" dirty="0">
              <a:solidFill>
                <a:srgbClr val="FF0000"/>
              </a:solidFill>
              <a:effectLst/>
            </a:endParaRPr>
          </a:p>
          <a:p>
            <a:pPr algn="ctr"/>
            <a:r>
              <a:rPr lang="en-US" sz="1800" dirty="0">
                <a:solidFill>
                  <a:schemeClr val="tx1"/>
                </a:solidFill>
                <a:effectLst/>
              </a:rPr>
              <a:t>Jenny enjoys reading books. Her parents are professors.</a:t>
            </a:r>
          </a:p>
        </p:txBody>
      </p:sp>
      <p:sp>
        <p:nvSpPr>
          <p:cNvPr id="11" name="TextBox 10"/>
          <p:cNvSpPr txBox="1"/>
          <p:nvPr/>
        </p:nvSpPr>
        <p:spPr bwMode="auto">
          <a:xfrm>
            <a:off x="7210148" y="3466535"/>
            <a:ext cx="1905000" cy="1661993"/>
          </a:xfrm>
          <a:prstGeom prst="rect">
            <a:avLst/>
          </a:prstGeom>
          <a:ln>
            <a:solidFill>
              <a:srgbClr val="FF0000"/>
            </a:solidFill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sz="1800" dirty="0">
                <a:solidFill>
                  <a:srgbClr val="FF0000"/>
                </a:solidFill>
                <a:effectLst/>
              </a:rPr>
              <a:t>Doc D</a:t>
            </a:r>
          </a:p>
          <a:p>
            <a:pPr algn="ctr"/>
            <a:endParaRPr lang="en-US" sz="1800" dirty="0">
              <a:solidFill>
                <a:srgbClr val="FF0000"/>
              </a:solidFill>
              <a:effectLst/>
            </a:endParaRPr>
          </a:p>
          <a:p>
            <a:pPr algn="ctr"/>
            <a:r>
              <a:rPr lang="en-US" sz="1800" dirty="0">
                <a:solidFill>
                  <a:schemeClr val="tx1"/>
                </a:solidFill>
                <a:effectLst/>
              </a:rPr>
              <a:t>…</a:t>
            </a:r>
          </a:p>
          <a:p>
            <a:pPr algn="ctr"/>
            <a:r>
              <a:rPr lang="en-US" sz="1800" dirty="0">
                <a:solidFill>
                  <a:schemeClr val="tx1"/>
                </a:solidFill>
                <a:effectLst/>
              </a:rPr>
              <a:t>…</a:t>
            </a:r>
          </a:p>
          <a:p>
            <a:pPr algn="ctr"/>
            <a:r>
              <a:rPr lang="en-US" sz="1800" dirty="0">
                <a:solidFill>
                  <a:schemeClr val="tx1"/>
                </a:solidFill>
                <a:effectLst/>
              </a:rPr>
              <a:t>..</a:t>
            </a:r>
          </a:p>
          <a:p>
            <a:pPr algn="ctr"/>
            <a:endParaRPr lang="en-US" sz="1800" dirty="0">
              <a:solidFill>
                <a:schemeClr val="tx1"/>
              </a:solidFill>
              <a:effectLst/>
            </a:endParaRPr>
          </a:p>
        </p:txBody>
      </p:sp>
      <p:sp>
        <p:nvSpPr>
          <p:cNvPr id="12" name="TextBox 11"/>
          <p:cNvSpPr txBox="1"/>
          <p:nvPr/>
        </p:nvSpPr>
        <p:spPr bwMode="auto">
          <a:xfrm>
            <a:off x="4238348" y="669904"/>
            <a:ext cx="1905000" cy="1938992"/>
          </a:xfrm>
          <a:prstGeom prst="rect">
            <a:avLst/>
          </a:prstGeom>
          <a:ln>
            <a:solidFill>
              <a:srgbClr val="FF0000"/>
            </a:solidFill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sz="1800" dirty="0">
                <a:solidFill>
                  <a:srgbClr val="FF0000"/>
                </a:solidFill>
                <a:effectLst/>
              </a:rPr>
              <a:t>Topic 2</a:t>
            </a:r>
          </a:p>
          <a:p>
            <a:pPr algn="ctr"/>
            <a:endParaRPr lang="en-US" sz="1800" dirty="0">
              <a:solidFill>
                <a:srgbClr val="FF0000"/>
              </a:solidFill>
              <a:effectLst/>
            </a:endParaRPr>
          </a:p>
          <a:p>
            <a:pPr algn="ctr"/>
            <a:r>
              <a:rPr lang="en-US" sz="1800" dirty="0">
                <a:solidFill>
                  <a:schemeClr val="tx1"/>
                </a:solidFill>
                <a:effectLst/>
              </a:rPr>
              <a:t>book .4</a:t>
            </a:r>
          </a:p>
          <a:p>
            <a:pPr algn="ctr"/>
            <a:r>
              <a:rPr lang="en-US" sz="1800" dirty="0">
                <a:solidFill>
                  <a:schemeClr val="tx1"/>
                </a:solidFill>
                <a:effectLst/>
              </a:rPr>
              <a:t>university .3</a:t>
            </a:r>
          </a:p>
          <a:p>
            <a:pPr algn="ctr"/>
            <a:r>
              <a:rPr lang="en-US" sz="1800" dirty="0">
                <a:solidFill>
                  <a:schemeClr val="tx1"/>
                </a:solidFill>
                <a:effectLst/>
              </a:rPr>
              <a:t>professor .2</a:t>
            </a:r>
          </a:p>
          <a:p>
            <a:pPr algn="ctr"/>
            <a:r>
              <a:rPr lang="en-US" sz="1800" dirty="0">
                <a:solidFill>
                  <a:schemeClr val="tx1"/>
                </a:solidFill>
                <a:effectLst/>
              </a:rPr>
              <a:t> love .1</a:t>
            </a:r>
          </a:p>
          <a:p>
            <a:pPr algn="ctr"/>
            <a:endParaRPr lang="en-US" sz="1800" dirty="0">
              <a:solidFill>
                <a:schemeClr val="tx1"/>
              </a:solidFill>
              <a:effectLst/>
            </a:endParaRPr>
          </a:p>
        </p:txBody>
      </p:sp>
      <p:sp>
        <p:nvSpPr>
          <p:cNvPr id="14" name="TextBox 13"/>
          <p:cNvSpPr txBox="1"/>
          <p:nvPr/>
        </p:nvSpPr>
        <p:spPr bwMode="auto">
          <a:xfrm>
            <a:off x="1876148" y="669904"/>
            <a:ext cx="1905000" cy="1938992"/>
          </a:xfrm>
          <a:prstGeom prst="rect">
            <a:avLst/>
          </a:prstGeom>
          <a:ln>
            <a:solidFill>
              <a:srgbClr val="FF0000"/>
            </a:solidFill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sz="1800" dirty="0">
                <a:solidFill>
                  <a:srgbClr val="FF0000"/>
                </a:solidFill>
                <a:effectLst/>
              </a:rPr>
              <a:t>Topic 1</a:t>
            </a:r>
          </a:p>
          <a:p>
            <a:pPr algn="ctr"/>
            <a:endParaRPr lang="en-US" sz="1800" dirty="0">
              <a:solidFill>
                <a:srgbClr val="FF0000"/>
              </a:solidFill>
              <a:effectLst/>
            </a:endParaRPr>
          </a:p>
          <a:p>
            <a:pPr algn="ctr"/>
            <a:r>
              <a:rPr lang="en-US" sz="1800" dirty="0">
                <a:solidFill>
                  <a:schemeClr val="tx1"/>
                </a:solidFill>
                <a:effectLst/>
              </a:rPr>
              <a:t>love .5</a:t>
            </a:r>
          </a:p>
          <a:p>
            <a:pPr algn="ctr"/>
            <a:r>
              <a:rPr lang="en-US" sz="1800" dirty="0">
                <a:solidFill>
                  <a:schemeClr val="tx1"/>
                </a:solidFill>
                <a:effectLst/>
              </a:rPr>
              <a:t>like .25</a:t>
            </a:r>
          </a:p>
          <a:p>
            <a:pPr algn="ctr"/>
            <a:r>
              <a:rPr lang="en-US" sz="1800" dirty="0">
                <a:solidFill>
                  <a:schemeClr val="tx1"/>
                </a:solidFill>
                <a:effectLst/>
              </a:rPr>
              <a:t>feeling .15</a:t>
            </a:r>
          </a:p>
          <a:p>
            <a:pPr algn="ctr"/>
            <a:r>
              <a:rPr lang="en-US" sz="1800" dirty="0">
                <a:solidFill>
                  <a:schemeClr val="tx1"/>
                </a:solidFill>
                <a:effectLst/>
              </a:rPr>
              <a:t>miss .1</a:t>
            </a:r>
          </a:p>
          <a:p>
            <a:pPr algn="ctr"/>
            <a:endParaRPr lang="en-US" sz="1800" dirty="0">
              <a:solidFill>
                <a:schemeClr val="tx1"/>
              </a:solidFill>
              <a:effectLst/>
            </a:endParaRPr>
          </a:p>
        </p:txBody>
      </p:sp>
      <p:sp>
        <p:nvSpPr>
          <p:cNvPr id="15" name="TextBox 14"/>
          <p:cNvSpPr txBox="1"/>
          <p:nvPr/>
        </p:nvSpPr>
        <p:spPr bwMode="auto">
          <a:xfrm>
            <a:off x="7210148" y="669905"/>
            <a:ext cx="1905000" cy="1938992"/>
          </a:xfrm>
          <a:prstGeom prst="rect">
            <a:avLst/>
          </a:prstGeom>
          <a:ln>
            <a:solidFill>
              <a:srgbClr val="FF0000"/>
            </a:solidFill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sz="1800" dirty="0">
                <a:solidFill>
                  <a:srgbClr val="FF0000"/>
                </a:solidFill>
                <a:effectLst/>
              </a:rPr>
              <a:t>Topic T</a:t>
            </a:r>
          </a:p>
          <a:p>
            <a:pPr algn="ctr"/>
            <a:endParaRPr lang="en-US" sz="1800" dirty="0">
              <a:solidFill>
                <a:srgbClr val="FF0000"/>
              </a:solidFill>
              <a:effectLst/>
            </a:endParaRPr>
          </a:p>
          <a:p>
            <a:pPr algn="ctr"/>
            <a:r>
              <a:rPr lang="en-US" sz="1800" dirty="0">
                <a:solidFill>
                  <a:schemeClr val="tx1"/>
                </a:solidFill>
                <a:effectLst/>
              </a:rPr>
              <a:t>…</a:t>
            </a:r>
          </a:p>
          <a:p>
            <a:pPr algn="ctr"/>
            <a:endParaRPr lang="en-US" sz="1800" dirty="0">
              <a:solidFill>
                <a:schemeClr val="tx1"/>
              </a:solidFill>
              <a:effectLst/>
            </a:endParaRPr>
          </a:p>
          <a:p>
            <a:pPr algn="ctr"/>
            <a:r>
              <a:rPr lang="en-US" sz="1800" dirty="0">
                <a:solidFill>
                  <a:schemeClr val="tx1"/>
                </a:solidFill>
                <a:effectLst/>
              </a:rPr>
              <a:t>…</a:t>
            </a:r>
          </a:p>
          <a:p>
            <a:pPr algn="ctr"/>
            <a:endParaRPr lang="en-US" sz="1800" dirty="0">
              <a:solidFill>
                <a:schemeClr val="tx1"/>
              </a:solidFill>
              <a:effectLst/>
            </a:endParaRPr>
          </a:p>
          <a:p>
            <a:pPr algn="ctr"/>
            <a:endParaRPr lang="en-US" sz="1800" dirty="0">
              <a:solidFill>
                <a:schemeClr val="tx1"/>
              </a:solidFill>
              <a:effectLst/>
            </a:endParaRPr>
          </a:p>
        </p:txBody>
      </p:sp>
      <p:cxnSp>
        <p:nvCxnSpPr>
          <p:cNvPr id="27" name="Straight Arrow Connector 26"/>
          <p:cNvCxnSpPr/>
          <p:nvPr/>
        </p:nvCxnSpPr>
        <p:spPr bwMode="auto">
          <a:xfrm>
            <a:off x="2828648" y="2650028"/>
            <a:ext cx="0" cy="785158"/>
          </a:xfrm>
          <a:prstGeom prst="straightConnector1">
            <a:avLst/>
          </a:prstGeom>
          <a:ln>
            <a:solidFill>
              <a:srgbClr val="C00000">
                <a:alpha val="25000"/>
              </a:srgbClr>
            </a:solidFill>
            <a:headEnd type="triangle"/>
            <a:tailEnd type="triangle"/>
          </a:ln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 flipH="1">
            <a:off x="2942948" y="2671334"/>
            <a:ext cx="2400300" cy="742546"/>
          </a:xfrm>
          <a:prstGeom prst="straightConnector1">
            <a:avLst/>
          </a:prstGeom>
          <a:ln>
            <a:solidFill>
              <a:srgbClr val="C00000">
                <a:alpha val="25000"/>
              </a:srgbClr>
            </a:solidFill>
            <a:headEnd type="triangle"/>
            <a:tailEnd type="triangle"/>
          </a:ln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 bwMode="auto">
          <a:xfrm flipH="1">
            <a:off x="3095348" y="2671334"/>
            <a:ext cx="4876800" cy="742546"/>
          </a:xfrm>
          <a:prstGeom prst="straightConnector1">
            <a:avLst/>
          </a:prstGeom>
          <a:ln>
            <a:solidFill>
              <a:srgbClr val="C00000">
                <a:alpha val="25000"/>
              </a:srgbClr>
            </a:solidFill>
            <a:headEnd type="triangle"/>
            <a:tailEnd type="triangle"/>
          </a:ln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 bwMode="auto">
          <a:xfrm>
            <a:off x="5376909" y="2650028"/>
            <a:ext cx="0" cy="785158"/>
          </a:xfrm>
          <a:prstGeom prst="straightConnector1">
            <a:avLst/>
          </a:prstGeom>
          <a:ln>
            <a:solidFill>
              <a:srgbClr val="C00000">
                <a:alpha val="25000"/>
              </a:srgbClr>
            </a:solidFill>
            <a:headEnd type="triangle"/>
            <a:tailEnd type="triangle"/>
          </a:ln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 bwMode="auto">
          <a:xfrm>
            <a:off x="8124548" y="2628722"/>
            <a:ext cx="0" cy="785158"/>
          </a:xfrm>
          <a:prstGeom prst="straightConnector1">
            <a:avLst/>
          </a:prstGeom>
          <a:ln>
            <a:solidFill>
              <a:srgbClr val="C00000">
                <a:alpha val="25000"/>
              </a:srgbClr>
            </a:solidFill>
            <a:headEnd type="triangle"/>
            <a:tailEnd type="triangle"/>
          </a:ln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 bwMode="auto">
          <a:xfrm flipH="1" flipV="1">
            <a:off x="3002318" y="2654355"/>
            <a:ext cx="2247900" cy="795201"/>
          </a:xfrm>
          <a:prstGeom prst="straightConnector1">
            <a:avLst/>
          </a:prstGeom>
          <a:ln>
            <a:solidFill>
              <a:srgbClr val="C00000">
                <a:alpha val="25000"/>
              </a:srgbClr>
            </a:solidFill>
            <a:headEnd type="triangle"/>
            <a:tailEnd type="triangle"/>
          </a:ln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 bwMode="auto">
          <a:xfrm flipV="1">
            <a:off x="5516917" y="2671333"/>
            <a:ext cx="2480939" cy="742547"/>
          </a:xfrm>
          <a:prstGeom prst="straightConnector1">
            <a:avLst/>
          </a:prstGeom>
          <a:ln>
            <a:solidFill>
              <a:srgbClr val="C00000">
                <a:alpha val="25000"/>
              </a:srgbClr>
            </a:solidFill>
            <a:headEnd type="triangle"/>
            <a:tailEnd type="triangle"/>
          </a:ln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 bwMode="auto">
          <a:xfrm flipH="1" flipV="1">
            <a:off x="3247748" y="2650028"/>
            <a:ext cx="4750108" cy="761136"/>
          </a:xfrm>
          <a:prstGeom prst="straightConnector1">
            <a:avLst/>
          </a:prstGeom>
          <a:ln>
            <a:solidFill>
              <a:srgbClr val="C00000">
                <a:alpha val="25000"/>
              </a:srgbClr>
            </a:solidFill>
            <a:headEnd type="triangle"/>
            <a:tailEnd type="triangle"/>
          </a:ln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 bwMode="auto">
          <a:xfrm flipH="1" flipV="1">
            <a:off x="5495648" y="2712593"/>
            <a:ext cx="2603191" cy="667223"/>
          </a:xfrm>
          <a:prstGeom prst="straightConnector1">
            <a:avLst/>
          </a:prstGeom>
          <a:ln>
            <a:solidFill>
              <a:srgbClr val="C00000">
                <a:alpha val="25000"/>
              </a:srgbClr>
            </a:solidFill>
            <a:headEnd type="triangle"/>
            <a:tailEnd type="triangle"/>
          </a:ln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 bwMode="auto">
          <a:xfrm>
            <a:off x="3962400" y="0"/>
            <a:ext cx="1854231" cy="553998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sz="1800" dirty="0">
                <a:solidFill>
                  <a:srgbClr val="FF0000"/>
                </a:solidFill>
                <a:effectLst/>
              </a:rPr>
              <a:t>Per-corpus</a:t>
            </a:r>
          </a:p>
          <a:p>
            <a:pPr algn="ctr"/>
            <a:r>
              <a:rPr lang="en-US" sz="1800" dirty="0">
                <a:solidFill>
                  <a:srgbClr val="FF0000"/>
                </a:solidFill>
                <a:effectLst/>
              </a:rPr>
              <a:t>topic distribution</a:t>
            </a:r>
          </a:p>
        </p:txBody>
      </p:sp>
      <p:sp>
        <p:nvSpPr>
          <p:cNvPr id="59" name="TextBox 58"/>
          <p:cNvSpPr txBox="1"/>
          <p:nvPr/>
        </p:nvSpPr>
        <p:spPr bwMode="auto">
          <a:xfrm>
            <a:off x="81009" y="3021301"/>
            <a:ext cx="1767673" cy="553998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sz="1800" dirty="0">
                <a:solidFill>
                  <a:srgbClr val="FF0000"/>
                </a:solidFill>
                <a:effectLst/>
              </a:rPr>
              <a:t>Per-document topic proportion</a:t>
            </a:r>
          </a:p>
        </p:txBody>
      </p:sp>
      <p:sp>
        <p:nvSpPr>
          <p:cNvPr id="61" name="TextBox 60"/>
          <p:cNvSpPr txBox="1"/>
          <p:nvPr/>
        </p:nvSpPr>
        <p:spPr bwMode="auto">
          <a:xfrm>
            <a:off x="2959" y="1085402"/>
            <a:ext cx="1720788" cy="553998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sz="1800" dirty="0">
                <a:solidFill>
                  <a:srgbClr val="FF0000"/>
                </a:solidFill>
                <a:effectLst/>
              </a:rPr>
              <a:t>Per-word</a:t>
            </a:r>
          </a:p>
          <a:p>
            <a:pPr algn="ctr"/>
            <a:r>
              <a:rPr lang="en-US" sz="1800" dirty="0">
                <a:solidFill>
                  <a:srgbClr val="FF0000"/>
                </a:solidFill>
                <a:effectLst/>
              </a:rPr>
              <a:t>topic assignment</a:t>
            </a:r>
          </a:p>
        </p:txBody>
      </p:sp>
    </p:spTree>
    <p:extLst>
      <p:ext uri="{BB962C8B-B14F-4D97-AF65-F5344CB8AC3E}">
        <p14:creationId xmlns:p14="http://schemas.microsoft.com/office/powerpoint/2010/main" val="934199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</p:spPr>
        <p:txBody>
          <a:bodyPr vert="horz" lIns="0" tIns="0" rIns="0" bIns="0" anchor="b"/>
          <a:lstStyle>
            <a:defPPr>
              <a:defRPr lang="en-AU"/>
            </a:defPPr>
            <a:lvl1pPr algn="r" rtl="0" eaLnBrk="1" fontAlgn="base" latinLnBrk="0" hangingPunct="1">
              <a:spcBef>
                <a:spcPct val="0"/>
              </a:spcBef>
              <a:spcAft>
                <a:spcPct val="0"/>
              </a:spcAft>
              <a:defRPr kumimoji="0" sz="900" kern="1200">
                <a:solidFill>
                  <a:schemeClr val="tx2">
                    <a:shade val="90000"/>
                  </a:schemeClr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fld id="{78538BB7-E41F-4A0D-BDB3-6F27B6A9F586}" type="slidenum">
              <a:rPr lang="en-US" smtClean="0"/>
              <a:pPr/>
              <a:t>11</a:t>
            </a:fld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1219200" y="1047750"/>
            <a:ext cx="1905000" cy="1066800"/>
            <a:chOff x="1219200" y="1047750"/>
            <a:chExt cx="1905000" cy="1066800"/>
          </a:xfrm>
        </p:grpSpPr>
        <p:sp>
          <p:nvSpPr>
            <p:cNvPr id="7" name="TextBox 6"/>
            <p:cNvSpPr txBox="1"/>
            <p:nvPr/>
          </p:nvSpPr>
          <p:spPr bwMode="auto">
            <a:xfrm>
              <a:off x="1219200" y="1047750"/>
              <a:ext cx="1905000" cy="615553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0000"/>
                  </a:solidFill>
                  <a:effectLst/>
                </a:rPr>
                <a:t>Per-corpus</a:t>
              </a:r>
            </a:p>
            <a:p>
              <a:pPr algn="ctr"/>
              <a:r>
                <a:rPr lang="en-US" sz="2000" dirty="0">
                  <a:solidFill>
                    <a:srgbClr val="FF0000"/>
                  </a:solidFill>
                  <a:effectLst/>
                </a:rPr>
                <a:t>topic distribution</a:t>
              </a:r>
            </a:p>
          </p:txBody>
        </p:sp>
        <p:cxnSp>
          <p:nvCxnSpPr>
            <p:cNvPr id="11" name="Straight Arrow Connector 10"/>
            <p:cNvCxnSpPr/>
            <p:nvPr/>
          </p:nvCxnSpPr>
          <p:spPr bwMode="auto">
            <a:xfrm>
              <a:off x="2438400" y="1663303"/>
              <a:ext cx="381000" cy="45124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6019800" y="1047750"/>
            <a:ext cx="1905000" cy="1138948"/>
            <a:chOff x="6019800" y="1047750"/>
            <a:chExt cx="1905000" cy="1138948"/>
          </a:xfrm>
        </p:grpSpPr>
        <p:sp>
          <p:nvSpPr>
            <p:cNvPr id="9" name="TextBox 8"/>
            <p:cNvSpPr txBox="1"/>
            <p:nvPr/>
          </p:nvSpPr>
          <p:spPr bwMode="auto">
            <a:xfrm>
              <a:off x="6019800" y="1047750"/>
              <a:ext cx="1905000" cy="615553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0000"/>
                  </a:solidFill>
                  <a:effectLst/>
                </a:rPr>
                <a:t>Per-word</a:t>
              </a:r>
            </a:p>
            <a:p>
              <a:pPr algn="ctr"/>
              <a:r>
                <a:rPr lang="en-US" sz="2000" dirty="0">
                  <a:solidFill>
                    <a:srgbClr val="FF0000"/>
                  </a:solidFill>
                  <a:effectLst/>
                </a:rPr>
                <a:t>topic assignment</a:t>
              </a:r>
            </a:p>
          </p:txBody>
        </p:sp>
        <p:cxnSp>
          <p:nvCxnSpPr>
            <p:cNvPr id="13" name="Straight Arrow Connector 12"/>
            <p:cNvCxnSpPr>
              <a:stCxn id="9" idx="2"/>
            </p:cNvCxnSpPr>
            <p:nvPr/>
          </p:nvCxnSpPr>
          <p:spPr bwMode="auto">
            <a:xfrm flipH="1">
              <a:off x="6553200" y="1663303"/>
              <a:ext cx="419100" cy="523395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3657600" y="1047751"/>
            <a:ext cx="1905000" cy="1138947"/>
            <a:chOff x="3657600" y="1047751"/>
            <a:chExt cx="1905000" cy="1138947"/>
          </a:xfrm>
        </p:grpSpPr>
        <p:sp>
          <p:nvSpPr>
            <p:cNvPr id="8" name="TextBox 7"/>
            <p:cNvSpPr txBox="1"/>
            <p:nvPr/>
          </p:nvSpPr>
          <p:spPr bwMode="auto">
            <a:xfrm>
              <a:off x="3657600" y="1047751"/>
              <a:ext cx="1905000" cy="615553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0000"/>
                  </a:solidFill>
                  <a:effectLst/>
                </a:rPr>
                <a:t>Per-document topic proportion</a:t>
              </a:r>
            </a:p>
          </p:txBody>
        </p:sp>
        <p:cxnSp>
          <p:nvCxnSpPr>
            <p:cNvPr id="15" name="Straight Arrow Connector 14"/>
            <p:cNvCxnSpPr/>
            <p:nvPr/>
          </p:nvCxnSpPr>
          <p:spPr bwMode="auto">
            <a:xfrm>
              <a:off x="4634514" y="1648710"/>
              <a:ext cx="0" cy="537988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6E69F98-3B96-4325-91B8-7D469DF0A9AE}"/>
                  </a:ext>
                </a:extLst>
              </p:cNvPr>
              <p:cNvSpPr txBox="1"/>
              <p:nvPr/>
            </p:nvSpPr>
            <p:spPr>
              <a:xfrm>
                <a:off x="457200" y="2159530"/>
                <a:ext cx="7848600" cy="77886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AU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</m:d>
                      <m:r>
                        <a:rPr lang="en-A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=(</m:t>
                      </m:r>
                      <m:nary>
                        <m:naryPr>
                          <m:chr m:val="∏"/>
                          <m:ctrlP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e>
                      </m:nary>
                      <m:r>
                        <a:rPr lang="en-A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)(</m:t>
                      </m:r>
                      <m:nary>
                        <m:naryPr>
                          <m:chr m:val="∏"/>
                          <m:ctrlP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nary>
                            <m:naryPr>
                              <m:chr m:val="∏"/>
                              <m:ctrlP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en-AU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AU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en-AU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</m:sup>
                            <m:e>
                              <m: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AU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AU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AU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AU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𝑑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AU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AU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AU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AU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𝑑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AU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AU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AU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  <m: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AU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AU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AU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AU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A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A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A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6E69F98-3B96-4325-91B8-7D469DF0A9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2159530"/>
                <a:ext cx="7848600" cy="77886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99013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B8240-BD3F-47CB-9F57-9200D1EA2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430"/>
            <a:ext cx="8229600" cy="857250"/>
          </a:xfrm>
        </p:spPr>
        <p:txBody>
          <a:bodyPr/>
          <a:lstStyle/>
          <a:p>
            <a:r>
              <a:rPr lang="en-AU" dirty="0"/>
              <a:t>Run Topic Modelling (LDA)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26CAD-D7D4-48CC-93DB-49210EA6F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925830"/>
            <a:ext cx="8229600" cy="3291840"/>
          </a:xfrm>
        </p:spPr>
        <p:txBody>
          <a:bodyPr/>
          <a:lstStyle/>
          <a:p>
            <a:r>
              <a:rPr lang="en-US" dirty="0"/>
              <a:t>Topic modelling </a:t>
            </a:r>
            <a:r>
              <a:rPr lang="en-US" dirty="0" err="1"/>
              <a:t>packakages</a:t>
            </a:r>
            <a:r>
              <a:rPr lang="en-US" dirty="0"/>
              <a:t>: </a:t>
            </a:r>
            <a:r>
              <a:rPr lang="en-US" dirty="0" err="1"/>
              <a:t>Sklearn</a:t>
            </a:r>
            <a:r>
              <a:rPr lang="en-US" dirty="0"/>
              <a:t>, </a:t>
            </a:r>
            <a:r>
              <a:rPr lang="en-US" dirty="0" err="1"/>
              <a:t>Gensim</a:t>
            </a:r>
            <a:r>
              <a:rPr lang="en-US" dirty="0"/>
              <a:t>, Mallet </a:t>
            </a:r>
          </a:p>
          <a:p>
            <a:r>
              <a:rPr lang="en-US" dirty="0"/>
              <a:t>Run TM using </a:t>
            </a:r>
            <a:r>
              <a:rPr lang="en-US" dirty="0" err="1"/>
              <a:t>Sklearn</a:t>
            </a:r>
            <a:endParaRPr lang="en-A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D38DF1-45E7-4F01-A1CC-DF2EC98811EB}"/>
              </a:ext>
            </a:extLst>
          </p:cNvPr>
          <p:cNvSpPr txBox="1"/>
          <p:nvPr/>
        </p:nvSpPr>
        <p:spPr>
          <a:xfrm>
            <a:off x="491490" y="1885950"/>
            <a:ext cx="6172198" cy="3108543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mpd="dbl">
            <a:solidFill>
              <a:schemeClr val="bg1">
                <a:lumMod val="85000"/>
              </a:schemeClr>
            </a:solidFill>
            <a:prstDash val="solid"/>
          </a:ln>
        </p:spPr>
        <p:txBody>
          <a:bodyPr wrap="square">
            <a:spAutoFit/>
          </a:bodyPr>
          <a:lstStyle/>
          <a:p>
            <a:r>
              <a:rPr lang="en-AU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sklearn.decomposition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LatentDirichletAllocation</a:t>
            </a:r>
            <a:endParaRPr lang="en-A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AU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sklearn.feature_extraction.text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CountVectorizer</a:t>
            </a:r>
            <a:endParaRPr lang="en-A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NUM_TOPICS = </a:t>
            </a:r>
            <a:r>
              <a:rPr lang="en-AU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</a:p>
          <a:p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vectorizer =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CountVectorizer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min_df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AU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max_df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AU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0.9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stop_words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AU" sz="1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'english'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lowercase=True,</a:t>
            </a:r>
          </a:p>
          <a:p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token_pattern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AU" sz="1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'[a-</a:t>
            </a:r>
            <a:r>
              <a:rPr lang="en-AU" sz="1400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</a:t>
            </a:r>
            <a:r>
              <a:rPr lang="en-AU" sz="1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-Z\-][a-</a:t>
            </a:r>
            <a:r>
              <a:rPr lang="en-AU" sz="1400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</a:t>
            </a:r>
            <a:r>
              <a:rPr lang="en-AU" sz="1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-Z\-]{2,}'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data_vectorized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vectorizer.fit_transform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(data)</a:t>
            </a:r>
          </a:p>
          <a:p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AU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Build a Latent Dirichlet Allocation Model</a:t>
            </a:r>
          </a:p>
          <a:p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lda_model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LatentDirichletAllocation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n_components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=NUM_TOPICS,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max_iter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AU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learning_method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='</a:t>
            </a:r>
            <a:r>
              <a:rPr lang="en-AU" sz="1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online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')</a:t>
            </a:r>
          </a:p>
          <a:p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lda_Z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lda_model.fit_transform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data_vectorized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45737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B8240-BD3F-47CB-9F57-9200D1EA2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808" y="354116"/>
            <a:ext cx="8229600" cy="857250"/>
          </a:xfrm>
        </p:spPr>
        <p:txBody>
          <a:bodyPr/>
          <a:lstStyle/>
          <a:p>
            <a:r>
              <a:rPr lang="en-AU" dirty="0"/>
              <a:t>Run Topic Modelling (LDA)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D38DF1-45E7-4F01-A1CC-DF2EC98811EB}"/>
              </a:ext>
            </a:extLst>
          </p:cNvPr>
          <p:cNvSpPr txBox="1"/>
          <p:nvPr/>
        </p:nvSpPr>
        <p:spPr>
          <a:xfrm>
            <a:off x="471808" y="1291447"/>
            <a:ext cx="7224392" cy="738664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mpd="dbl">
            <a:solidFill>
              <a:schemeClr val="bg1">
                <a:lumMod val="85000"/>
              </a:schemeClr>
            </a:solidFill>
            <a:prstDash val="solid"/>
          </a:ln>
        </p:spPr>
        <p:txBody>
          <a:bodyPr wrap="square">
            <a:spAutoFit/>
          </a:bodyPr>
          <a:lstStyle/>
          <a:p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 = "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mclaughlin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we can win front row qualifying only the start for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volvo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says young gun"</a:t>
            </a:r>
          </a:p>
          <a:p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 =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lda_model.transform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vectorizer.transform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([text]))[0]</a:t>
            </a:r>
          </a:p>
          <a:p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print(x,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x.sum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57D3E-6413-403C-B0E8-45E87A35F6C9}"/>
              </a:ext>
            </a:extLst>
          </p:cNvPr>
          <p:cNvSpPr txBox="1"/>
          <p:nvPr/>
        </p:nvSpPr>
        <p:spPr>
          <a:xfrm>
            <a:off x="2281262" y="2073071"/>
            <a:ext cx="458147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"</a:t>
            </a:r>
            <a:r>
              <a:rPr lang="en-US" dirty="0" err="1"/>
              <a:t>mclaughlin</a:t>
            </a:r>
            <a:r>
              <a:rPr lang="en-US" dirty="0"/>
              <a:t>: we can win front row qualifying only the start for </a:t>
            </a:r>
            <a:r>
              <a:rPr lang="en-US" dirty="0" err="1"/>
              <a:t>volvo</a:t>
            </a:r>
            <a:r>
              <a:rPr lang="en-US" dirty="0"/>
              <a:t> says young gun"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676257-5FF1-40AF-94B8-C67B35E59FB0}"/>
              </a:ext>
            </a:extLst>
          </p:cNvPr>
          <p:cNvSpPr txBox="1"/>
          <p:nvPr/>
        </p:nvSpPr>
        <p:spPr>
          <a:xfrm>
            <a:off x="438150" y="3714750"/>
            <a:ext cx="8229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[0.11016597 0.01       0.25335035 0.01000684 0.01000061 0.01</a:t>
            </a:r>
          </a:p>
          <a:p>
            <a:r>
              <a:rPr lang="en-AU" dirty="0"/>
              <a:t> 0.01       0.01000217 0.2664824  0.30999166] 1.0</a:t>
            </a:r>
          </a:p>
        </p:txBody>
      </p:sp>
    </p:spTree>
    <p:extLst>
      <p:ext uri="{BB962C8B-B14F-4D97-AF65-F5344CB8AC3E}">
        <p14:creationId xmlns:p14="http://schemas.microsoft.com/office/powerpoint/2010/main" val="1864149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-19050"/>
            <a:ext cx="8229600" cy="566166"/>
          </a:xfrm>
        </p:spPr>
        <p:txBody>
          <a:bodyPr/>
          <a:lstStyle/>
          <a:p>
            <a:r>
              <a:rPr lang="en-US" sz="3200" dirty="0">
                <a:solidFill>
                  <a:srgbClr val="FF0000"/>
                </a:solidFill>
              </a:rPr>
              <a:t>Car Racing Tweets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</p:spPr>
        <p:txBody>
          <a:bodyPr vert="horz" lIns="0" tIns="0" rIns="0" bIns="0" anchor="b"/>
          <a:lstStyle>
            <a:defPPr>
              <a:defRPr lang="en-AU"/>
            </a:defPPr>
            <a:lvl1pPr algn="r" rtl="0" eaLnBrk="1" fontAlgn="base" latinLnBrk="0" hangingPunct="1">
              <a:spcBef>
                <a:spcPct val="0"/>
              </a:spcBef>
              <a:spcAft>
                <a:spcPct val="0"/>
              </a:spcAft>
              <a:defRPr kumimoji="0" sz="900" kern="1200">
                <a:solidFill>
                  <a:schemeClr val="tx2">
                    <a:shade val="90000"/>
                  </a:schemeClr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fld id="{78538BB7-E41F-4A0D-BDB3-6F27B6A9F586}" type="slidenum">
              <a:rPr lang="en-US" smtClean="0"/>
              <a:pPr/>
              <a:t>14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E61442-355B-4FD8-9F39-D223B5464B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5698493"/>
              </p:ext>
            </p:extLst>
          </p:nvPr>
        </p:nvGraphicFramePr>
        <p:xfrm>
          <a:off x="761648" y="1762007"/>
          <a:ext cx="6172551" cy="3292476"/>
        </p:xfrm>
        <a:graphic>
          <a:graphicData uri="http://schemas.openxmlformats.org/drawingml/2006/table">
            <a:tbl>
              <a:tblPr/>
              <a:tblGrid>
                <a:gridCol w="561141">
                  <a:extLst>
                    <a:ext uri="{9D8B030D-6E8A-4147-A177-3AD203B41FA5}">
                      <a16:colId xmlns:a16="http://schemas.microsoft.com/office/drawing/2014/main" val="1517938772"/>
                    </a:ext>
                  </a:extLst>
                </a:gridCol>
                <a:gridCol w="561141">
                  <a:extLst>
                    <a:ext uri="{9D8B030D-6E8A-4147-A177-3AD203B41FA5}">
                      <a16:colId xmlns:a16="http://schemas.microsoft.com/office/drawing/2014/main" val="2356400412"/>
                    </a:ext>
                  </a:extLst>
                </a:gridCol>
                <a:gridCol w="561141">
                  <a:extLst>
                    <a:ext uri="{9D8B030D-6E8A-4147-A177-3AD203B41FA5}">
                      <a16:colId xmlns:a16="http://schemas.microsoft.com/office/drawing/2014/main" val="1359578753"/>
                    </a:ext>
                  </a:extLst>
                </a:gridCol>
                <a:gridCol w="561141">
                  <a:extLst>
                    <a:ext uri="{9D8B030D-6E8A-4147-A177-3AD203B41FA5}">
                      <a16:colId xmlns:a16="http://schemas.microsoft.com/office/drawing/2014/main" val="3622600878"/>
                    </a:ext>
                  </a:extLst>
                </a:gridCol>
                <a:gridCol w="561141">
                  <a:extLst>
                    <a:ext uri="{9D8B030D-6E8A-4147-A177-3AD203B41FA5}">
                      <a16:colId xmlns:a16="http://schemas.microsoft.com/office/drawing/2014/main" val="2104501649"/>
                    </a:ext>
                  </a:extLst>
                </a:gridCol>
                <a:gridCol w="561141">
                  <a:extLst>
                    <a:ext uri="{9D8B030D-6E8A-4147-A177-3AD203B41FA5}">
                      <a16:colId xmlns:a16="http://schemas.microsoft.com/office/drawing/2014/main" val="3798570049"/>
                    </a:ext>
                  </a:extLst>
                </a:gridCol>
                <a:gridCol w="561141">
                  <a:extLst>
                    <a:ext uri="{9D8B030D-6E8A-4147-A177-3AD203B41FA5}">
                      <a16:colId xmlns:a16="http://schemas.microsoft.com/office/drawing/2014/main" val="3293198836"/>
                    </a:ext>
                  </a:extLst>
                </a:gridCol>
                <a:gridCol w="561141">
                  <a:extLst>
                    <a:ext uri="{9D8B030D-6E8A-4147-A177-3AD203B41FA5}">
                      <a16:colId xmlns:a16="http://schemas.microsoft.com/office/drawing/2014/main" val="2819302437"/>
                    </a:ext>
                  </a:extLst>
                </a:gridCol>
                <a:gridCol w="561141">
                  <a:extLst>
                    <a:ext uri="{9D8B030D-6E8A-4147-A177-3AD203B41FA5}">
                      <a16:colId xmlns:a16="http://schemas.microsoft.com/office/drawing/2014/main" val="300040767"/>
                    </a:ext>
                  </a:extLst>
                </a:gridCol>
                <a:gridCol w="561141">
                  <a:extLst>
                    <a:ext uri="{9D8B030D-6E8A-4147-A177-3AD203B41FA5}">
                      <a16:colId xmlns:a16="http://schemas.microsoft.com/office/drawing/2014/main" val="2097848085"/>
                    </a:ext>
                  </a:extLst>
                </a:gridCol>
                <a:gridCol w="561141">
                  <a:extLst>
                    <a:ext uri="{9D8B030D-6E8A-4147-A177-3AD203B41FA5}">
                      <a16:colId xmlns:a16="http://schemas.microsoft.com/office/drawing/2014/main" val="2835730916"/>
                    </a:ext>
                  </a:extLst>
                </a:gridCol>
              </a:tblGrid>
              <a:tr h="284535">
                <a:tc>
                  <a:txBody>
                    <a:bodyPr/>
                    <a:lstStyle/>
                    <a:p>
                      <a:pPr algn="r" fontAlgn="ctr"/>
                      <a:endParaRPr lang="en-AU" sz="800" b="1">
                        <a:effectLst/>
                      </a:endParaRP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 b="1">
                          <a:effectLst/>
                        </a:rPr>
                        <a:t>topic1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 b="1">
                          <a:effectLst/>
                        </a:rPr>
                        <a:t>topic2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 b="1">
                          <a:effectLst/>
                        </a:rPr>
                        <a:t>topic3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 b="1">
                          <a:effectLst/>
                        </a:rPr>
                        <a:t>topic4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 b="1">
                          <a:effectLst/>
                        </a:rPr>
                        <a:t>topic5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 b="1">
                          <a:effectLst/>
                        </a:rPr>
                        <a:t>topic6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 b="1">
                          <a:effectLst/>
                        </a:rPr>
                        <a:t>topic7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 b="1">
                          <a:effectLst/>
                        </a:rPr>
                        <a:t>topic8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 b="1">
                          <a:effectLst/>
                        </a:rPr>
                        <a:t>topic9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 b="1">
                          <a:effectLst/>
                        </a:rPr>
                        <a:t>topic10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4319695"/>
                  </a:ext>
                </a:extLst>
              </a:tr>
              <a:tr h="284535"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 b="1">
                          <a:effectLst/>
                        </a:rPr>
                        <a:t>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0.033333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0.366668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0.033333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0.033333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0.033333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0.033333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0.033333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0.366665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0.033333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0.033333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6333713"/>
                  </a:ext>
                </a:extLst>
              </a:tr>
              <a:tr h="284535"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 b="1">
                          <a:effectLst/>
                        </a:rPr>
                        <a:t>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0.011111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0.011111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0.011111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0.126793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0.011111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0.011112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0.673206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0.011111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0.122222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0.011111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2046235"/>
                  </a:ext>
                </a:extLst>
              </a:tr>
              <a:tr h="284535"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 b="1">
                          <a:effectLst/>
                        </a:rPr>
                        <a:t>2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0.918182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1040794"/>
                  </a:ext>
                </a:extLst>
              </a:tr>
              <a:tr h="284535"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 b="1">
                          <a:effectLst/>
                        </a:rPr>
                        <a:t>3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0.918182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8793660"/>
                  </a:ext>
                </a:extLst>
              </a:tr>
              <a:tr h="284535"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 b="1">
                          <a:effectLst/>
                        </a:rPr>
                        <a:t>4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0.010000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0.010000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0.010000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0.010000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0.910000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0.010000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0.010000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0.010000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0.010000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0.010000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6416469"/>
                  </a:ext>
                </a:extLst>
              </a:tr>
              <a:tr h="162591"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 b="1">
                          <a:effectLst/>
                        </a:rPr>
                        <a:t>...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...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...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...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...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...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...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...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...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...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...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2068360"/>
                  </a:ext>
                </a:extLst>
              </a:tr>
              <a:tr h="284535"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 b="1">
                          <a:effectLst/>
                        </a:rPr>
                        <a:t>12484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0.190910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0.463638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0.099999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0.099999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0.100000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5696523"/>
                  </a:ext>
                </a:extLst>
              </a:tr>
              <a:tr h="284535"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 b="1">
                          <a:effectLst/>
                        </a:rPr>
                        <a:t>12485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0.190910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0.463638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0.099999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0.099999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0.100000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0.009091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8201588"/>
                  </a:ext>
                </a:extLst>
              </a:tr>
              <a:tr h="284535"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 b="1">
                          <a:effectLst/>
                        </a:rPr>
                        <a:t>12486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0.050000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0.050000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0.050000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0.050000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0.050000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0.050000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0.050000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0.550000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0.050000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0.050000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970702"/>
                  </a:ext>
                </a:extLst>
              </a:tr>
              <a:tr h="284535"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 b="1">
                          <a:effectLst/>
                        </a:rPr>
                        <a:t>12487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0.014286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0.014286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0.442857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0.014286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0.157143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0.014286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0.157143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0.014286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0.157143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0.014286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2458745"/>
                  </a:ext>
                </a:extLst>
              </a:tr>
              <a:tr h="284535"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 b="1">
                          <a:effectLst/>
                        </a:rPr>
                        <a:t>12488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0.366670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0.033333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0.033333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0.366664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0.033333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0.033333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0.033333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0.033333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>
                          <a:effectLst/>
                        </a:rPr>
                        <a:t>0.033333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800" dirty="0">
                          <a:effectLst/>
                        </a:rPr>
                        <a:t>0.033333</a:t>
                      </a:r>
                    </a:p>
                  </a:txBody>
                  <a:tcPr marL="40648" marR="40648" marT="20324" marB="2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734225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2B46E222-2057-4228-AF35-45EBEB3CF7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1762007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4076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F5EB7-F1CC-4DD4-B843-894730CEA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873" y="400050"/>
            <a:ext cx="8229600" cy="519684"/>
          </a:xfrm>
        </p:spPr>
        <p:txBody>
          <a:bodyPr>
            <a:normAutofit fontScale="90000"/>
          </a:bodyPr>
          <a:lstStyle/>
          <a:p>
            <a:r>
              <a:rPr lang="en-AU" dirty="0"/>
              <a:t>Keywords for Each Topic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FCD675-D83B-4040-8E15-BD81D195E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4D466A-0C40-4FA4-9D0E-EE66C476DAD8}"/>
              </a:ext>
            </a:extLst>
          </p:cNvPr>
          <p:cNvSpPr txBox="1"/>
          <p:nvPr/>
        </p:nvSpPr>
        <p:spPr>
          <a:xfrm>
            <a:off x="424873" y="1451610"/>
            <a:ext cx="7224392" cy="1815882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mpd="dbl">
            <a:solidFill>
              <a:schemeClr val="bg1">
                <a:lumMod val="85000"/>
              </a:schemeClr>
            </a:solidFill>
            <a:prstDash val="solid"/>
          </a:ln>
        </p:spPr>
        <p:txBody>
          <a:bodyPr wrap="square">
            <a:spAutoFit/>
          </a:bodyPr>
          <a:lstStyle/>
          <a:p>
            <a:r>
              <a:rPr lang="en-AU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print_topics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(model, vectorizer,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top_n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=10):</a:t>
            </a:r>
          </a:p>
          <a:p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AU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idx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topic </a:t>
            </a:r>
            <a:r>
              <a:rPr lang="en-AU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enumerate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model.components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_):</a:t>
            </a:r>
          </a:p>
          <a:p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AU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AU" sz="1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"Topic %d:" </a:t>
            </a:r>
            <a:r>
              <a:rPr lang="en-AU" sz="1400" dirty="0">
                <a:solidFill>
                  <a:srgbClr val="CC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idx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  <a:p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AU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([(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vectorizer.get_feature_names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()[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], topic[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])</a:t>
            </a:r>
          </a:p>
          <a:p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AU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topic.argsort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()[:-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top_n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AU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:-</a:t>
            </a:r>
            <a:r>
              <a:rPr lang="en-AU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]])</a:t>
            </a:r>
          </a:p>
          <a:p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AU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AU" sz="1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"LDA Model:"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print_topics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lda_model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vectorizer)</a:t>
            </a:r>
          </a:p>
        </p:txBody>
      </p:sp>
    </p:spTree>
    <p:extLst>
      <p:ext uri="{BB962C8B-B14F-4D97-AF65-F5344CB8AC3E}">
        <p14:creationId xmlns:p14="http://schemas.microsoft.com/office/powerpoint/2010/main" val="1507039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F5EB7-F1CC-4DD4-B843-894730CEA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873" y="139430"/>
            <a:ext cx="8229600" cy="519684"/>
          </a:xfrm>
        </p:spPr>
        <p:txBody>
          <a:bodyPr>
            <a:normAutofit fontScale="90000"/>
          </a:bodyPr>
          <a:lstStyle/>
          <a:p>
            <a:r>
              <a:rPr lang="en-AU" dirty="0"/>
              <a:t>Keywords for Each Topic</a:t>
            </a:r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id="{E74C7FA3-E06D-4A6E-83FE-11FC79773B14}"/>
              </a:ext>
            </a:extLst>
          </p:cNvPr>
          <p:cNvSpPr txBox="1">
            <a:spLocks/>
          </p:cNvSpPr>
          <p:nvPr/>
        </p:nvSpPr>
        <p:spPr>
          <a:xfrm>
            <a:off x="228600" y="659114"/>
            <a:ext cx="8686800" cy="4708981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>
            <a:lvl1pPr marL="205740" indent="-205740" algn="l" rtl="0" eaLnBrk="1" latinLnBrk="0" hangingPunct="1">
              <a:spcBef>
                <a:spcPct val="20000"/>
              </a:spcBef>
              <a:buClr>
                <a:schemeClr val="accent3"/>
              </a:buClr>
              <a:buSzPct val="95000"/>
              <a:buFont typeface="Wingdings 2"/>
              <a:buChar char=""/>
              <a:defRPr kumimoji="0" sz="19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80060" indent="-185166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5166" algn="l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Wingdings 2"/>
              <a:buChar char=""/>
              <a:defRPr kumimoji="0"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1540" indent="-157734" algn="l" rtl="0" eaLnBrk="1" latinLnBrk="0" hangingPunct="1">
              <a:spcBef>
                <a:spcPct val="20000"/>
              </a:spcBef>
              <a:buClr>
                <a:schemeClr val="accent3"/>
              </a:buClr>
              <a:buSzPct val="65000"/>
              <a:buFont typeface="Wingdings 2"/>
              <a:buChar char=""/>
              <a:defRPr kumimoji="0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57734" algn="l" rtl="0" eaLnBrk="1" latinLnBrk="0" hangingPunct="1">
              <a:spcBef>
                <a:spcPct val="20000"/>
              </a:spcBef>
              <a:buClr>
                <a:schemeClr val="accent4"/>
              </a:buClr>
              <a:buSzPct val="65000"/>
              <a:buFont typeface="Wingdings 2"/>
              <a:buChar char=""/>
              <a:defRPr kumimoji="0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03020" indent="-157734" algn="l" rtl="0" eaLnBrk="1" latinLnBrk="0" hangingPunct="1">
              <a:spcBef>
                <a:spcPct val="20000"/>
              </a:spcBef>
              <a:buClr>
                <a:schemeClr val="accent5"/>
              </a:buClr>
              <a:buSzPct val="80000"/>
              <a:buFont typeface="Wingdings 2"/>
              <a:buChar char=""/>
              <a:defRPr kumimoji="0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40180" indent="-13716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920" indent="-137160" algn="l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kumimoji="0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51660" indent="-137160" algn="l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Char char="•"/>
              <a:defRPr kumimoji="0" sz="105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AU" sz="2000" dirty="0"/>
              <a:t>LDA Model:</a:t>
            </a:r>
          </a:p>
          <a:p>
            <a:pPr fontAlgn="auto">
              <a:spcAft>
                <a:spcPts val="0"/>
              </a:spcAft>
            </a:pPr>
            <a:r>
              <a:rPr lang="en-AU" sz="2000" dirty="0"/>
              <a:t>Topic 8:</a:t>
            </a:r>
          </a:p>
          <a:p>
            <a:pPr fontAlgn="auto">
              <a:spcAft>
                <a:spcPts val="0"/>
              </a:spcAft>
            </a:pPr>
            <a:r>
              <a:rPr lang="en-AU" sz="2000" dirty="0"/>
              <a:t>[('</a:t>
            </a:r>
            <a:r>
              <a:rPr lang="en-AU" sz="2000" dirty="0" err="1"/>
              <a:t>mostert</a:t>
            </a:r>
            <a:r>
              <a:rPr lang="en-AU" sz="2000" dirty="0"/>
              <a:t>', 1161.4196466266721), ('</a:t>
            </a:r>
            <a:r>
              <a:rPr lang="en-AU" sz="2000" dirty="0" err="1"/>
              <a:t>whincup</a:t>
            </a:r>
            <a:r>
              <a:rPr lang="en-AU" sz="2000" dirty="0"/>
              <a:t>', 952.8878420998199), ('</a:t>
            </a:r>
            <a:r>
              <a:rPr lang="en-AU" sz="2000" dirty="0" err="1"/>
              <a:t>chaz</a:t>
            </a:r>
            <a:r>
              <a:rPr lang="en-AU" sz="2000" dirty="0"/>
              <a:t>', 799.4886817084397), ('supercars', 763.6402515747167), ('</a:t>
            </a:r>
            <a:r>
              <a:rPr lang="en-AU" sz="2000" dirty="0" err="1"/>
              <a:t>morris</a:t>
            </a:r>
            <a:r>
              <a:rPr lang="en-AU" sz="2000" dirty="0"/>
              <a:t>', 607.0090558537631), (</a:t>
            </a:r>
            <a:r>
              <a:rPr lang="en-AU" sz="2000" dirty="0" err="1"/>
              <a:t>'paul</a:t>
            </a:r>
            <a:r>
              <a:rPr lang="en-AU" sz="2000" dirty="0"/>
              <a:t>', 531.4341733355051), ('lap', 500.1492613036391), ('</a:t>
            </a:r>
            <a:r>
              <a:rPr lang="en-AU" sz="2000" dirty="0" err="1"/>
              <a:t>lowndes</a:t>
            </a:r>
            <a:r>
              <a:rPr lang="en-AU" sz="2000" dirty="0"/>
              <a:t>', 382.0937104460661), ('win', 378.5400174486639), ('mountain', 361.8081882987038)]</a:t>
            </a:r>
          </a:p>
          <a:p>
            <a:pPr fontAlgn="auto">
              <a:spcAft>
                <a:spcPts val="0"/>
              </a:spcAft>
            </a:pPr>
            <a:r>
              <a:rPr lang="en-AU" sz="2000" dirty="0"/>
              <a:t> Topic 4:</a:t>
            </a:r>
          </a:p>
          <a:p>
            <a:pPr fontAlgn="auto">
              <a:spcAft>
                <a:spcPts val="0"/>
              </a:spcAft>
            </a:pPr>
            <a:r>
              <a:rPr lang="en-AU" sz="2000" dirty="0"/>
              <a:t>[('race', 842.5132290367297), ('great', 368.19889428142824), ('sport', 244.25076715580823), ('best', 216.85719741412146), ('year', 187.72653487421601), ('team', 170.12016778716784), ('seen', 152.6338624795436), ('time', 151.08421068533525), ('weekend', 124.49014060194958), ('supercars', 123.19683837667617)]</a:t>
            </a:r>
          </a:p>
          <a:p>
            <a:pPr fontAlgn="auto">
              <a:spcAft>
                <a:spcPts val="0"/>
              </a:spcAft>
            </a:pP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1482565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B8240-BD3F-47CB-9F57-9200D1EA2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95250"/>
            <a:ext cx="8229600" cy="857250"/>
          </a:xfrm>
        </p:spPr>
        <p:txBody>
          <a:bodyPr>
            <a:normAutofit/>
          </a:bodyPr>
          <a:lstStyle/>
          <a:p>
            <a:r>
              <a:rPr lang="en-AU" sz="2800" dirty="0"/>
              <a:t>Topic Modelling Map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D38DF1-45E7-4F01-A1CC-DF2EC98811EB}"/>
              </a:ext>
            </a:extLst>
          </p:cNvPr>
          <p:cNvSpPr txBox="1"/>
          <p:nvPr/>
        </p:nvSpPr>
        <p:spPr>
          <a:xfrm>
            <a:off x="482600" y="1047750"/>
            <a:ext cx="7224392" cy="1815882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mpd="dbl">
            <a:solidFill>
              <a:schemeClr val="bg1">
                <a:lumMod val="85000"/>
              </a:schemeClr>
            </a:solidFill>
            <a:prstDash val="solid"/>
          </a:ln>
        </p:spPr>
        <p:txBody>
          <a:bodyPr wrap="square">
            <a:spAutoFit/>
          </a:bodyPr>
          <a:lstStyle/>
          <a:p>
            <a:r>
              <a:rPr lang="en-AU" sz="16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#pip install </a:t>
            </a:r>
            <a:r>
              <a:rPr lang="en-AU" sz="1600" dirty="0" err="1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PyLDAVis</a:t>
            </a:r>
            <a:endParaRPr lang="en-AU" sz="1600" dirty="0">
              <a:solidFill>
                <a:schemeClr val="accent5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AU" sz="16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A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pyLDAvis.sklearn</a:t>
            </a:r>
            <a:endParaRPr lang="en-A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A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A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pyLDAvis.enable_notebook</a:t>
            </a:r>
            <a:r>
              <a:rPr lang="en-A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A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panel = </a:t>
            </a:r>
            <a:r>
              <a:rPr lang="en-A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pyLDAvis.sklearn.prepare</a:t>
            </a:r>
            <a:r>
              <a:rPr lang="en-A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A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lda_model</a:t>
            </a:r>
            <a:r>
              <a:rPr lang="en-A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A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data_vectorized</a:t>
            </a:r>
            <a:r>
              <a:rPr lang="en-A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vectorizer, </a:t>
            </a:r>
            <a:r>
              <a:rPr lang="en-A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mds</a:t>
            </a:r>
            <a:r>
              <a:rPr lang="en-A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='</a:t>
            </a:r>
            <a:r>
              <a:rPr lang="en-AU" sz="1600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tsne</a:t>
            </a:r>
            <a:r>
              <a:rPr lang="en-A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')</a:t>
            </a:r>
          </a:p>
          <a:p>
            <a:r>
              <a:rPr lang="en-A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panel</a:t>
            </a:r>
          </a:p>
        </p:txBody>
      </p:sp>
    </p:spTree>
    <p:extLst>
      <p:ext uri="{BB962C8B-B14F-4D97-AF65-F5344CB8AC3E}">
        <p14:creationId xmlns:p14="http://schemas.microsoft.com/office/powerpoint/2010/main" val="3587900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</p:spPr>
        <p:txBody>
          <a:bodyPr vert="horz" lIns="0" tIns="0" rIns="0" bIns="0" anchor="b"/>
          <a:lstStyle>
            <a:defPPr>
              <a:defRPr lang="en-AU"/>
            </a:defPPr>
            <a:lvl1pPr algn="r" rtl="0" eaLnBrk="1" fontAlgn="base" latinLnBrk="0" hangingPunct="1">
              <a:spcBef>
                <a:spcPct val="0"/>
              </a:spcBef>
              <a:spcAft>
                <a:spcPct val="0"/>
              </a:spcAft>
              <a:defRPr kumimoji="0" sz="900" kern="1200">
                <a:solidFill>
                  <a:schemeClr val="tx2">
                    <a:shade val="90000"/>
                  </a:schemeClr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fld id="{78538BB7-E41F-4A0D-BDB3-6F27B6A9F586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BFC3AB-A3B6-4148-B112-53A496088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3256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A5554-B91B-463E-BFF5-06468A0CA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63B31-AA01-4862-83F0-20C487417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BE5D3C-E95D-41A9-AEE9-E1E987E658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567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</p:spPr>
        <p:txBody>
          <a:bodyPr vert="horz" lIns="0" tIns="0" rIns="0" bIns="0" anchor="b"/>
          <a:lstStyle>
            <a:defPPr>
              <a:defRPr lang="en-AU"/>
            </a:defPPr>
            <a:lvl1pPr algn="r" rtl="0" eaLnBrk="1" fontAlgn="base" latinLnBrk="0" hangingPunct="1">
              <a:spcBef>
                <a:spcPct val="0"/>
              </a:spcBef>
              <a:spcAft>
                <a:spcPct val="0"/>
              </a:spcAft>
              <a:defRPr kumimoji="0" sz="900" kern="1200">
                <a:solidFill>
                  <a:schemeClr val="tx2">
                    <a:shade val="90000"/>
                  </a:schemeClr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fld id="{78538BB7-E41F-4A0D-BDB3-6F27B6A9F586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9A7347-5806-4F75-96CE-E87046A37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258297"/>
            <a:ext cx="3050921" cy="51435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6CAE189-9D6E-4D75-B053-6D128FE525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971550"/>
            <a:ext cx="4648200" cy="37719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Topic modelling provides methods for automatically organizing, understanding, search, and summarizing large electronic archives:</a:t>
            </a:r>
          </a:p>
          <a:p>
            <a:pPr marL="0" indent="0">
              <a:buNone/>
            </a:pPr>
            <a:r>
              <a:rPr lang="en-US" dirty="0"/>
              <a:t>1. Discover the hidden themes in the collection</a:t>
            </a:r>
          </a:p>
          <a:p>
            <a:pPr marL="0" indent="0">
              <a:buNone/>
            </a:pPr>
            <a:r>
              <a:rPr lang="en-US" dirty="0"/>
              <a:t>2. Annotate the documents according to these themes </a:t>
            </a:r>
          </a:p>
          <a:p>
            <a:pPr marL="0" indent="0">
              <a:buNone/>
            </a:pPr>
            <a:r>
              <a:rPr lang="en-US" dirty="0"/>
              <a:t>3. Use annotations to organize, summarize, search, and form predictions</a:t>
            </a:r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0778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55738-AFD6-4F49-8BF3-77615F8FA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DD050BC8-084F-415B-837C-1189C6005B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2890347"/>
              </p:ext>
            </p:extLst>
          </p:nvPr>
        </p:nvGraphicFramePr>
        <p:xfrm>
          <a:off x="304800" y="334458"/>
          <a:ext cx="8229600" cy="4474584"/>
        </p:xfrm>
        <a:graphic>
          <a:graphicData uri="http://schemas.openxmlformats.org/drawingml/2006/table">
            <a:tbl>
              <a:tblPr/>
              <a:tblGrid>
                <a:gridCol w="4114800">
                  <a:extLst>
                    <a:ext uri="{9D8B030D-6E8A-4147-A177-3AD203B41FA5}">
                      <a16:colId xmlns:a16="http://schemas.microsoft.com/office/drawing/2014/main" val="3007278380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1379026579"/>
                    </a:ext>
                  </a:extLst>
                </a:gridCol>
              </a:tblGrid>
              <a:tr h="189914">
                <a:tc>
                  <a:txBody>
                    <a:bodyPr/>
                    <a:lstStyle/>
                    <a:p>
                      <a:pPr algn="l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text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r>
                        <a:rPr lang="en-AU" sz="16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</a:t>
                      </a:r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largest topic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2815527"/>
                  </a:ext>
                </a:extLst>
              </a:tr>
              <a:tr h="189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"what a final lap holy crap!!! #bathurst1000"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0.819998975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926463"/>
                  </a:ext>
                </a:extLst>
              </a:tr>
              <a:tr h="189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"chaz mostert has all the chill. what a victory! #bathurst1000"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0.819998934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0278692"/>
                  </a:ext>
                </a:extLst>
              </a:tr>
              <a:tr h="3437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"#v8sc #bathurst1000: #mostert/#morris win eight-hour </a:t>
                      </a:r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bathurst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thriller http://t.co/isnvp8zd8v"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0.819998214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2085400"/>
                  </a:ext>
                </a:extLst>
              </a:tr>
              <a:tr h="189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"ford 2 years in a row have conquered the mountain yayyyyyyy :) #v8sc"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0.819996061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5280433"/>
                  </a:ext>
                </a:extLst>
              </a:tr>
              <a:tr h="3437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"whincup's conserving mostert desperate to get around, but can't t the top Ã‚Â #bathurst1000 #v8sc"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0.819995908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560356"/>
                  </a:ext>
                </a:extLst>
              </a:tr>
              <a:tr h="343744">
                <a:tc>
                  <a:txBody>
                    <a:bodyPr/>
                    <a:lstStyle/>
                    <a:p>
                      <a:pPr algn="l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"#v8sc mostert se lleva la bathurst 1000 sobrepasando a whincup en la ÃƒÂºltima vuelta"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0.819995908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1807764"/>
                  </a:ext>
                </a:extLst>
              </a:tr>
              <a:tr h="189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"wow that was unbelievable holy shit #bathurst1000"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0.819994595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7649522"/>
                  </a:ext>
                </a:extLst>
              </a:tr>
              <a:tr h="189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"rt @speedcafe: mostert and morris win bathurst #v8sc"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0.81999442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11479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97337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4E429-3BBB-45D3-8724-3ECD326D0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088AB61-163B-4825-8E67-6CEC89A170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1057813"/>
              </p:ext>
            </p:extLst>
          </p:nvPr>
        </p:nvGraphicFramePr>
        <p:xfrm>
          <a:off x="457200" y="217286"/>
          <a:ext cx="8229600" cy="4708928"/>
        </p:xfrm>
        <a:graphic>
          <a:graphicData uri="http://schemas.openxmlformats.org/drawingml/2006/table">
            <a:tbl>
              <a:tblPr/>
              <a:tblGrid>
                <a:gridCol w="4114800">
                  <a:extLst>
                    <a:ext uri="{9D8B030D-6E8A-4147-A177-3AD203B41FA5}">
                      <a16:colId xmlns:a16="http://schemas.microsoft.com/office/drawing/2014/main" val="2670697189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2799693804"/>
                    </a:ext>
                  </a:extLst>
                </a:gridCol>
              </a:tblGrid>
              <a:tr h="189914">
                <a:tc>
                  <a:txBody>
                    <a:bodyPr/>
                    <a:lstStyle/>
                    <a:p>
                      <a:pPr algn="l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text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r>
                        <a:rPr lang="en-AU" sz="16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nd</a:t>
                      </a:r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largest topic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080337"/>
                  </a:ext>
                </a:extLst>
              </a:tr>
              <a:tr h="51086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"this </a:t>
                      </a:r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bathurst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race has been an absolute belter!! love the </a:t>
                      </a:r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aussie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commentary. was hoping for better for my mate @jcourtney though #v8sc"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0.827273192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8908730"/>
                  </a:ext>
                </a:extLst>
              </a:tr>
              <a:tr h="3437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"kiwis having terrible luck in #bathurst1000 at least #gigatownwanaka might have </a:t>
                      </a:r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ufb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0.82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590948"/>
                  </a:ext>
                </a:extLst>
              </a:tr>
              <a:tr h="189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"ok #bathurst1000 is done and run </a:t>
                      </a:r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can focus on the end of this game"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0.82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9162114"/>
                  </a:ext>
                </a:extLst>
              </a:tr>
              <a:tr h="510868">
                <a:tc>
                  <a:txBody>
                    <a:bodyPr/>
                    <a:lstStyle/>
                    <a:p>
                      <a:pPr algn="l" fontAlgn="b"/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</a:t>
                      </a:r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rt</a:t>
                      </a:r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@la_perdicion: mira @l3onardovzla tu no agarras a ninguna ... todas te odian... mientras q a estos </a:t>
                      </a:r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mÃƒÂ¡s</a:t>
                      </a:r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 una los ama @termic0 @rakety #Ã¢â‚¬Â¦"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0.819999231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4727334"/>
                  </a:ext>
                </a:extLst>
              </a:tr>
              <a:tr h="3437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"some have their love of the great race proudly on display, for others it is art. http://t.co/5kshjiw8k1 #bathurst1000 #tatoos"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0.819995542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755870"/>
                  </a:ext>
                </a:extLst>
              </a:tr>
              <a:tr h="189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"it's a race against the fuel tank. can he hold on? #bathurst1000  #v8sc"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0.819993589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667614"/>
                  </a:ext>
                </a:extLst>
              </a:tr>
              <a:tr h="3437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"#bathurst1000 massive race #fuelled by fuel. unreal. http://t.co/fwukgikr5g"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0.819993589</a:t>
                      </a:r>
                    </a:p>
                  </a:txBody>
                  <a:tcPr marL="9496" marR="9496" marT="94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8539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55267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1504950"/>
            <a:ext cx="8763000" cy="1094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Sentiment Analysis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</p:spPr>
        <p:txBody>
          <a:bodyPr vert="horz" lIns="0" tIns="0" rIns="0" bIns="0" anchor="b"/>
          <a:lstStyle>
            <a:defPPr>
              <a:defRPr lang="en-AU"/>
            </a:defPPr>
            <a:lvl1pPr algn="r" rtl="0" eaLnBrk="1" fontAlgn="base" latinLnBrk="0" hangingPunct="1">
              <a:spcBef>
                <a:spcPct val="0"/>
              </a:spcBef>
              <a:spcAft>
                <a:spcPct val="0"/>
              </a:spcAft>
              <a:defRPr kumimoji="0" sz="900" kern="1200">
                <a:solidFill>
                  <a:schemeClr val="tx2">
                    <a:shade val="90000"/>
                  </a:schemeClr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fld id="{78538BB7-E41F-4A0D-BDB3-6F27B6A9F586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3497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CAAE6-9CC8-4D76-AEF5-A259BD30B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3350"/>
            <a:ext cx="8229600" cy="857250"/>
          </a:xfrm>
        </p:spPr>
        <p:txBody>
          <a:bodyPr/>
          <a:lstStyle/>
          <a:p>
            <a:r>
              <a:rPr lang="en-AU" dirty="0"/>
              <a:t>Sentiment Analysis on Polarity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C8845-F2F7-4BC7-A39A-16DA6674F0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09750"/>
            <a:ext cx="4114800" cy="2933700"/>
          </a:xfrm>
        </p:spPr>
        <p:txBody>
          <a:bodyPr/>
          <a:lstStyle/>
          <a:p>
            <a:r>
              <a:rPr lang="en-AU" dirty="0"/>
              <a:t>Simple polarity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EDD3A3-DEF4-46C5-90C8-9BF9F2268FCD}"/>
              </a:ext>
            </a:extLst>
          </p:cNvPr>
          <p:cNvSpPr txBox="1"/>
          <p:nvPr/>
        </p:nvSpPr>
        <p:spPr>
          <a:xfrm>
            <a:off x="762000" y="2343150"/>
            <a:ext cx="122307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Positive</a:t>
            </a:r>
          </a:p>
          <a:p>
            <a:r>
              <a:rPr lang="en-AU" dirty="0"/>
              <a:t>Negative</a:t>
            </a:r>
          </a:p>
          <a:p>
            <a:r>
              <a:rPr lang="en-AU" dirty="0"/>
              <a:t>neutral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50E3FA-7B66-4B00-AB91-D18BD535C558}"/>
              </a:ext>
            </a:extLst>
          </p:cNvPr>
          <p:cNvSpPr txBox="1">
            <a:spLocks/>
          </p:cNvSpPr>
          <p:nvPr/>
        </p:nvSpPr>
        <p:spPr>
          <a:xfrm>
            <a:off x="5486400" y="1809750"/>
            <a:ext cx="3200400" cy="29337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05740" indent="-205740" algn="l" rtl="0" eaLnBrk="1" latinLnBrk="0" hangingPunct="1">
              <a:spcBef>
                <a:spcPct val="20000"/>
              </a:spcBef>
              <a:buClr>
                <a:schemeClr val="accent3"/>
              </a:buClr>
              <a:buSzPct val="95000"/>
              <a:buFont typeface="Wingdings 2"/>
              <a:buChar char=""/>
              <a:defRPr kumimoji="0" sz="19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80060" indent="-185166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5166" algn="l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Wingdings 2"/>
              <a:buChar char=""/>
              <a:defRPr kumimoji="0"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1540" indent="-157734" algn="l" rtl="0" eaLnBrk="1" latinLnBrk="0" hangingPunct="1">
              <a:spcBef>
                <a:spcPct val="20000"/>
              </a:spcBef>
              <a:buClr>
                <a:schemeClr val="accent3"/>
              </a:buClr>
              <a:buSzPct val="65000"/>
              <a:buFont typeface="Wingdings 2"/>
              <a:buChar char=""/>
              <a:defRPr kumimoji="0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57734" algn="l" rtl="0" eaLnBrk="1" latinLnBrk="0" hangingPunct="1">
              <a:spcBef>
                <a:spcPct val="20000"/>
              </a:spcBef>
              <a:buClr>
                <a:schemeClr val="accent4"/>
              </a:buClr>
              <a:buSzPct val="65000"/>
              <a:buFont typeface="Wingdings 2"/>
              <a:buChar char=""/>
              <a:defRPr kumimoji="0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03020" indent="-157734" algn="l" rtl="0" eaLnBrk="1" latinLnBrk="0" hangingPunct="1">
              <a:spcBef>
                <a:spcPct val="20000"/>
              </a:spcBef>
              <a:buClr>
                <a:schemeClr val="accent5"/>
              </a:buClr>
              <a:buSzPct val="80000"/>
              <a:buFont typeface="Wingdings 2"/>
              <a:buChar char=""/>
              <a:defRPr kumimoji="0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40180" indent="-13716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920" indent="-137160" algn="l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kumimoji="0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51660" indent="-137160" algn="l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Char char="•"/>
              <a:defRPr kumimoji="0" sz="105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AU" dirty="0"/>
              <a:t>Complicated polarity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C8CC4A-3C70-450E-8FB9-81FEB64F85AC}"/>
              </a:ext>
            </a:extLst>
          </p:cNvPr>
          <p:cNvSpPr txBox="1"/>
          <p:nvPr/>
        </p:nvSpPr>
        <p:spPr>
          <a:xfrm>
            <a:off x="5833820" y="2156571"/>
            <a:ext cx="163378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Very positive</a:t>
            </a:r>
          </a:p>
          <a:p>
            <a:r>
              <a:rPr lang="en-AU" dirty="0"/>
              <a:t>Positive</a:t>
            </a:r>
          </a:p>
          <a:p>
            <a:r>
              <a:rPr lang="en-AU" dirty="0"/>
              <a:t>Neutral</a:t>
            </a:r>
          </a:p>
          <a:p>
            <a:r>
              <a:rPr lang="en-AU" dirty="0"/>
              <a:t>Negative</a:t>
            </a:r>
          </a:p>
          <a:p>
            <a:r>
              <a:rPr lang="en-AU" dirty="0"/>
              <a:t>Very negative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5C82A7-8CB4-4F35-BA22-381B57486215}"/>
              </a:ext>
            </a:extLst>
          </p:cNvPr>
          <p:cNvSpPr txBox="1"/>
          <p:nvPr/>
        </p:nvSpPr>
        <p:spPr>
          <a:xfrm>
            <a:off x="769620" y="1010245"/>
            <a:ext cx="7307580" cy="6694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05740" marR="0" lvl="0" indent="-20574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Wingdings 2"/>
              <a:buChar char=""/>
              <a:tabLst/>
              <a:defRPr/>
            </a:pPr>
            <a:r>
              <a:rPr lang="en-US" dirty="0"/>
              <a:t>S</a:t>
            </a:r>
            <a:r>
              <a:rPr lang="en-US" sz="1800" dirty="0"/>
              <a:t>ystematically identify, extract</a:t>
            </a:r>
            <a:r>
              <a:rPr lang="en-US" dirty="0"/>
              <a:t> and</a:t>
            </a:r>
            <a:r>
              <a:rPr lang="en-US" sz="1800" dirty="0"/>
              <a:t> quantify affective states and subjective information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05142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  <p:bldP spid="7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1D156-D67D-4933-8CDB-374E97928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Sentiment Analysis</a:t>
            </a:r>
            <a:endParaRPr lang="en-AU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CB2DF9-BE87-41EC-A218-6AD75A5ED639}"/>
              </a:ext>
            </a:extLst>
          </p:cNvPr>
          <p:cNvSpPr txBox="1"/>
          <p:nvPr/>
        </p:nvSpPr>
        <p:spPr>
          <a:xfrm>
            <a:off x="327660" y="1821656"/>
            <a:ext cx="6172198" cy="738664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mpd="dbl">
            <a:solidFill>
              <a:schemeClr val="bg1">
                <a:lumMod val="85000"/>
              </a:schemeClr>
            </a:solidFill>
            <a:prstDash val="solid"/>
          </a:ln>
        </p:spPr>
        <p:txBody>
          <a:bodyPr wrap="square">
            <a:spAutoFit/>
          </a:bodyPr>
          <a:lstStyle/>
          <a:p>
            <a:r>
              <a:rPr lang="en-AU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nltk.sentiment.vader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SentimentIntensityAnalyzer</a:t>
            </a:r>
            <a:endParaRPr lang="en-A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sentiment = </a:t>
            </a:r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SentimentIntensityAnalyzer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A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sentiment.polarity_scores</a:t>
            </a:r>
            <a:r>
              <a:rPr lang="en-A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(tweet)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A8123B-8CBA-4F2A-A652-AA9D7A9E3C51}"/>
              </a:ext>
            </a:extLst>
          </p:cNvPr>
          <p:cNvSpPr txBox="1"/>
          <p:nvPr/>
        </p:nvSpPr>
        <p:spPr>
          <a:xfrm>
            <a:off x="457200" y="2986402"/>
            <a:ext cx="45807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{'neg': 0.392, 'neu': 0.608, 'pos': 0.0, 'compound': -0.865}</a:t>
            </a:r>
          </a:p>
        </p:txBody>
      </p:sp>
    </p:spTree>
    <p:extLst>
      <p:ext uri="{BB962C8B-B14F-4D97-AF65-F5344CB8AC3E}">
        <p14:creationId xmlns:p14="http://schemas.microsoft.com/office/powerpoint/2010/main" val="3031130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CAAE6-9CC8-4D76-AEF5-A259BD30B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/>
              <a:t>Sentiment Analysis on Emotions and Aspects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C8845-F2F7-4BC7-A39A-16DA6674F0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51610"/>
            <a:ext cx="8077200" cy="3291840"/>
          </a:xfrm>
        </p:spPr>
        <p:txBody>
          <a:bodyPr/>
          <a:lstStyle/>
          <a:p>
            <a:r>
              <a:rPr lang="en-US" dirty="0"/>
              <a:t>Sentiment analysis on emotions, e.g., happiness, frustration, anger, sadness</a:t>
            </a:r>
          </a:p>
          <a:p>
            <a:pPr lvl="1"/>
            <a:r>
              <a:rPr lang="en-US" dirty="0"/>
              <a:t>Often use lexicons</a:t>
            </a:r>
          </a:p>
          <a:p>
            <a:pPr lvl="1"/>
            <a:r>
              <a:rPr lang="en-US" dirty="0"/>
              <a:t>Complex machine learning algorithms</a:t>
            </a:r>
          </a:p>
          <a:p>
            <a:pPr lvl="1"/>
            <a:endParaRPr lang="en-US" dirty="0"/>
          </a:p>
          <a:p>
            <a:r>
              <a:rPr lang="en-AU" dirty="0"/>
              <a:t>Sentiment Analysis on Aspects</a:t>
            </a:r>
          </a:p>
          <a:p>
            <a:pPr lvl="1"/>
            <a:r>
              <a:rPr lang="en-AU" dirty="0"/>
              <a:t>E.g., products reviews on price, quality, customer service </a:t>
            </a:r>
          </a:p>
        </p:txBody>
      </p:sp>
    </p:spTree>
    <p:extLst>
      <p:ext uri="{BB962C8B-B14F-4D97-AF65-F5344CB8AC3E}">
        <p14:creationId xmlns:p14="http://schemas.microsoft.com/office/powerpoint/2010/main" val="421667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7FC8D-E1C5-4208-BBDC-DE18001A1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Measure Brand Personality and Experience via Machine-learning Based Sentiment Analysis</a:t>
            </a:r>
            <a:endParaRPr lang="en-AU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82451-A954-4C1B-B2BB-DF7744520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096" y="1389513"/>
            <a:ext cx="8352503" cy="2172837"/>
          </a:xfrm>
        </p:spPr>
        <p:txBody>
          <a:bodyPr>
            <a:normAutofit lnSpcReduction="10000"/>
          </a:bodyPr>
          <a:lstStyle/>
          <a:p>
            <a:r>
              <a:rPr lang="en-AU" dirty="0"/>
              <a:t>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Garamond" panose="02020404030301010803" pitchFamily="18" charset="0"/>
              </a:rPr>
              <a:t>"Measuring Survey Scale via Machine Learning" @2019 Invention right/Patent, invented by Steven Lu (the chief investigator) in the University of Sydney Business School (US yd Ref. Number IP [#2018-11 OJ, NCHU Ref Number NCHU-108PX0001). </a:t>
            </a:r>
          </a:p>
          <a:p>
            <a:r>
              <a:rPr lang="en-US" sz="1800" dirty="0">
                <a:solidFill>
                  <a:srgbClr val="000000"/>
                </a:solidFill>
                <a:latin typeface="Garamond" panose="02020404030301010803" pitchFamily="18" charset="0"/>
              </a:rPr>
              <a:t> Published on European Journal of Marketing </a:t>
            </a:r>
            <a:r>
              <a:rPr lang="en-AU" dirty="0">
                <a:hlinkClick r:id="rId3"/>
              </a:rPr>
              <a:t>https://www.emerald.com/insight/content/doi/10.1108/EJM-01-2019-0084/full/html</a:t>
            </a:r>
            <a:endParaRPr lang="en-AU" dirty="0"/>
          </a:p>
          <a:p>
            <a:r>
              <a:rPr lang="en-AU" dirty="0"/>
              <a:t>Brand Personality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76FDAF-6CA9-4A15-8C65-53DE9E2B2D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3704" y="2952750"/>
            <a:ext cx="6172200" cy="2081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7831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7FC8D-E1C5-4208-BBDC-DE18001A1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Measure Brand Experience via Machine-learning Based Text Analysis</a:t>
            </a:r>
            <a:endParaRPr lang="en-AU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82451-A954-4C1B-B2BB-DF7744520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097" y="1389513"/>
            <a:ext cx="8229600" cy="3291840"/>
          </a:xfrm>
        </p:spPr>
        <p:txBody>
          <a:bodyPr>
            <a:normAutofit/>
          </a:bodyPr>
          <a:lstStyle/>
          <a:p>
            <a:r>
              <a:rPr lang="en-US" dirty="0"/>
              <a:t>Brand experience</a:t>
            </a:r>
            <a:endParaRPr lang="en-AU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ADCC957-CDF0-4BE0-847D-5C15139874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5516859"/>
              </p:ext>
            </p:extLst>
          </p:nvPr>
        </p:nvGraphicFramePr>
        <p:xfrm>
          <a:off x="990600" y="2038350"/>
          <a:ext cx="5725160" cy="28498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08175">
                  <a:extLst>
                    <a:ext uri="{9D8B030D-6E8A-4147-A177-3AD203B41FA5}">
                      <a16:colId xmlns:a16="http://schemas.microsoft.com/office/drawing/2014/main" val="152962529"/>
                    </a:ext>
                  </a:extLst>
                </a:gridCol>
                <a:gridCol w="1908175">
                  <a:extLst>
                    <a:ext uri="{9D8B030D-6E8A-4147-A177-3AD203B41FA5}">
                      <a16:colId xmlns:a16="http://schemas.microsoft.com/office/drawing/2014/main" val="616584657"/>
                    </a:ext>
                  </a:extLst>
                </a:gridCol>
                <a:gridCol w="1908810">
                  <a:extLst>
                    <a:ext uri="{9D8B030D-6E8A-4147-A177-3AD203B41FA5}">
                      <a16:colId xmlns:a16="http://schemas.microsoft.com/office/drawing/2014/main" val="31696924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Sensory/Affective</a:t>
                      </a:r>
                      <a:endParaRPr lang="en-AU" sz="110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Behavioral</a:t>
                      </a:r>
                      <a:endParaRPr lang="en-A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Intellectual</a:t>
                      </a:r>
                      <a:endParaRPr lang="en-A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773619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</a:rPr>
                        <a:t>This brand makes a strong impression on my visual sense or other senses. I find this brand interesting in a sensory way.</a:t>
                      </a:r>
                      <a:endParaRPr lang="en-AU" sz="11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AU" sz="11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</a:rPr>
                        <a:t>This brand does not</a:t>
                      </a:r>
                      <a:endParaRPr lang="en-AU" sz="11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</a:rPr>
                        <a:t>appeal to my senses.</a:t>
                      </a:r>
                      <a:endParaRPr lang="en-AU" sz="11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</a:rPr>
                        <a:t>This brand induces</a:t>
                      </a:r>
                      <a:endParaRPr lang="en-AU" sz="11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</a:rPr>
                        <a:t>feelings and</a:t>
                      </a:r>
                      <a:endParaRPr lang="en-AU" sz="11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</a:rPr>
                        <a:t>sentiments.</a:t>
                      </a:r>
                      <a:endParaRPr lang="en-AU" sz="11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AU" sz="11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</a:rPr>
                        <a:t>I do not have strong</a:t>
                      </a:r>
                      <a:endParaRPr lang="en-AU" sz="11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</a:rPr>
                        <a:t>emotions for this brand.</a:t>
                      </a:r>
                      <a:endParaRPr lang="en-AU" sz="11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</a:rPr>
                        <a:t>This brand is an</a:t>
                      </a:r>
                      <a:endParaRPr lang="en-AU" sz="11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</a:rPr>
                        <a:t>emotional brand.</a:t>
                      </a:r>
                      <a:endParaRPr lang="en-AU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CC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I engage in physical</a:t>
                      </a:r>
                      <a:endParaRPr lang="en-AU" sz="1100" dirty="0">
                        <a:effectLst/>
                      </a:endParaRPr>
                    </a:p>
                    <a:p>
                      <a:r>
                        <a:rPr lang="en-US" sz="1100" dirty="0">
                          <a:effectLst/>
                        </a:rPr>
                        <a:t>actions and</a:t>
                      </a:r>
                      <a:r>
                        <a:rPr lang="en-AU" sz="1100" dirty="0">
                          <a:effectLst/>
                        </a:rPr>
                        <a:t> </a:t>
                      </a:r>
                      <a:r>
                        <a:rPr lang="en-US" sz="1100" dirty="0">
                          <a:effectLst/>
                        </a:rPr>
                        <a:t>behaviors when I use this brand.</a:t>
                      </a:r>
                      <a:endParaRPr lang="en-AU" sz="1100" dirty="0">
                        <a:effectLst/>
                      </a:endParaRPr>
                    </a:p>
                    <a:p>
                      <a:endParaRPr lang="en-US" sz="1100" dirty="0">
                        <a:effectLst/>
                      </a:endParaRPr>
                    </a:p>
                    <a:p>
                      <a:r>
                        <a:rPr lang="en-US" sz="1100" dirty="0">
                          <a:effectLst/>
                        </a:rPr>
                        <a:t>This brand results</a:t>
                      </a:r>
                      <a:endParaRPr lang="en-AU" sz="1100" dirty="0">
                        <a:effectLst/>
                      </a:endParaRPr>
                    </a:p>
                    <a:p>
                      <a:r>
                        <a:rPr lang="en-US" sz="1100" dirty="0">
                          <a:effectLst/>
                        </a:rPr>
                        <a:t>in bodily</a:t>
                      </a:r>
                      <a:endParaRPr lang="en-AU" sz="1100" dirty="0">
                        <a:effectLst/>
                      </a:endParaRPr>
                    </a:p>
                    <a:p>
                      <a:r>
                        <a:rPr lang="en-US" sz="1100" dirty="0">
                          <a:effectLst/>
                        </a:rPr>
                        <a:t>experiences.</a:t>
                      </a:r>
                      <a:endParaRPr lang="en-AU" sz="1100" dirty="0">
                        <a:effectLst/>
                      </a:endParaRPr>
                    </a:p>
                    <a:p>
                      <a:endParaRPr lang="en-US" sz="1100" dirty="0">
                        <a:effectLst/>
                      </a:endParaRPr>
                    </a:p>
                    <a:p>
                      <a:r>
                        <a:rPr lang="en-US" sz="1100" dirty="0">
                          <a:effectLst/>
                        </a:rPr>
                        <a:t>This brand is not</a:t>
                      </a:r>
                      <a:endParaRPr lang="en-AU" sz="1100" dirty="0">
                        <a:effectLst/>
                      </a:endParaRPr>
                    </a:p>
                    <a:p>
                      <a:r>
                        <a:rPr lang="en-US" sz="1100" dirty="0">
                          <a:effectLst/>
                        </a:rPr>
                        <a:t>action oriented</a:t>
                      </a:r>
                      <a:endParaRPr lang="en-AU" sz="1100" dirty="0">
                        <a:effectLst/>
                      </a:endParaRPr>
                    </a:p>
                    <a:p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AU" sz="1100" dirty="0">
                        <a:effectLst/>
                      </a:endParaRPr>
                    </a:p>
                    <a:p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AU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I engage in a lot of</a:t>
                      </a:r>
                      <a:r>
                        <a:rPr lang="en-AU" sz="1100" dirty="0">
                          <a:effectLst/>
                        </a:rPr>
                        <a:t> </a:t>
                      </a:r>
                      <a:r>
                        <a:rPr lang="en-US" sz="1100" dirty="0">
                          <a:effectLst/>
                        </a:rPr>
                        <a:t>thinking when I</a:t>
                      </a:r>
                      <a:r>
                        <a:rPr lang="en-AU" sz="1100" dirty="0">
                          <a:effectLst/>
                        </a:rPr>
                        <a:t> </a:t>
                      </a:r>
                      <a:r>
                        <a:rPr lang="en-US" sz="1100" dirty="0">
                          <a:effectLst/>
                        </a:rPr>
                        <a:t>encounter this brand.</a:t>
                      </a:r>
                      <a:endParaRPr lang="en-AU" sz="1100" dirty="0">
                        <a:effectLst/>
                      </a:endParaRPr>
                    </a:p>
                    <a:p>
                      <a:endParaRPr lang="en-US" sz="1100" dirty="0">
                        <a:effectLst/>
                      </a:endParaRPr>
                    </a:p>
                    <a:p>
                      <a:r>
                        <a:rPr lang="en-US" sz="1100" dirty="0">
                          <a:effectLst/>
                        </a:rPr>
                        <a:t>This brand does not make me think</a:t>
                      </a:r>
                      <a:endParaRPr lang="en-AU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37111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43579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7FC8D-E1C5-4208-BBDC-DE18001A1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Measure Brand Personality and Experience via Machine-learning Based Sentiment Analysis</a:t>
            </a:r>
            <a:endParaRPr lang="en-AU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82451-A954-4C1B-B2BB-DF7744520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096" y="1389513"/>
            <a:ext cx="8352503" cy="2172837"/>
          </a:xfrm>
        </p:spPr>
        <p:txBody>
          <a:bodyPr>
            <a:noAutofit/>
          </a:bodyPr>
          <a:lstStyle/>
          <a:p>
            <a:r>
              <a:rPr lang="en-AU" sz="2000" dirty="0"/>
              <a:t> </a:t>
            </a:r>
            <a:r>
              <a:rPr lang="en-US" sz="2000" dirty="0">
                <a:solidFill>
                  <a:srgbClr val="000000"/>
                </a:solidFill>
                <a:latin typeface="Garamond" panose="02020404030301010803" pitchFamily="18" charset="0"/>
              </a:rPr>
              <a:t>Procedure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  <a:latin typeface="Garamond" panose="02020404030301010803" pitchFamily="18" charset="0"/>
              </a:rPr>
              <a:t>Step 1: build a semantic dictionary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  <a:latin typeface="Garamond" panose="02020404030301010803" pitchFamily="18" charset="0"/>
              </a:rPr>
              <a:t>Step 2: collect data from Amazon </a:t>
            </a:r>
            <a:r>
              <a:rPr lang="en-US" sz="2000" dirty="0" err="1">
                <a:solidFill>
                  <a:srgbClr val="000000"/>
                </a:solidFill>
                <a:latin typeface="Garamond" panose="02020404030301010803" pitchFamily="18" charset="0"/>
              </a:rPr>
              <a:t>Mturk</a:t>
            </a:r>
            <a:endParaRPr lang="en-US" sz="20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lvl="2"/>
            <a:r>
              <a:rPr lang="en-US" sz="2000" dirty="0">
                <a:solidFill>
                  <a:srgbClr val="000000"/>
                </a:solidFill>
                <a:latin typeface="Garamond" panose="02020404030301010803" pitchFamily="18" charset="0"/>
              </a:rPr>
              <a:t>McDonald’s (315 participants) and Starbucks (309 participants)</a:t>
            </a:r>
          </a:p>
          <a:p>
            <a:pPr lvl="2"/>
            <a:r>
              <a:rPr lang="en-US" sz="2000" dirty="0">
                <a:solidFill>
                  <a:srgbClr val="000000"/>
                </a:solidFill>
                <a:latin typeface="Garamond" panose="02020404030301010803" pitchFamily="18" charset="0"/>
              </a:rPr>
              <a:t> 200-word review and rating for each of brand personality dimensions</a:t>
            </a:r>
          </a:p>
          <a:p>
            <a:pPr lvl="1"/>
            <a:r>
              <a:rPr lang="en-AU" sz="2000" dirty="0">
                <a:solidFill>
                  <a:srgbClr val="000000"/>
                </a:solidFill>
                <a:latin typeface="Garamond" panose="02020404030301010803" pitchFamily="18" charset="0"/>
              </a:rPr>
              <a:t>Step 3: sentiment analysis</a:t>
            </a:r>
          </a:p>
          <a:p>
            <a:pPr lvl="2"/>
            <a:r>
              <a:rPr lang="en-AU" sz="2000" dirty="0">
                <a:solidFill>
                  <a:srgbClr val="000000"/>
                </a:solidFill>
                <a:latin typeface="Garamond" panose="02020404030301010803" pitchFamily="18" charset="0"/>
              </a:rPr>
              <a:t>Sentence level score first (-5 to +5) </a:t>
            </a:r>
          </a:p>
          <a:p>
            <a:pPr lvl="2"/>
            <a:r>
              <a:rPr lang="en-AU" sz="2000" dirty="0">
                <a:solidFill>
                  <a:srgbClr val="000000"/>
                </a:solidFill>
                <a:latin typeface="Garamond" panose="02020404030301010803" pitchFamily="18" charset="0"/>
              </a:rPr>
              <a:t>Overall score</a:t>
            </a:r>
          </a:p>
          <a:p>
            <a:pPr lvl="1"/>
            <a:r>
              <a:rPr lang="en-AU" sz="2000" dirty="0">
                <a:solidFill>
                  <a:srgbClr val="000000"/>
                </a:solidFill>
                <a:latin typeface="Garamond" panose="02020404030301010803" pitchFamily="18" charset="0"/>
              </a:rPr>
              <a:t>Step 4: using the actual rating to fine-tune conversion rate </a:t>
            </a:r>
          </a:p>
        </p:txBody>
      </p:sp>
    </p:spTree>
    <p:extLst>
      <p:ext uri="{BB962C8B-B14F-4D97-AF65-F5344CB8AC3E}">
        <p14:creationId xmlns:p14="http://schemas.microsoft.com/office/powerpoint/2010/main" val="335831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7FC8D-E1C5-4208-BBDC-DE18001A1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04950"/>
            <a:ext cx="8229600" cy="1328166"/>
          </a:xfrm>
        </p:spPr>
        <p:txBody>
          <a:bodyPr>
            <a:noAutofit/>
          </a:bodyPr>
          <a:lstStyle/>
          <a:p>
            <a:pPr algn="ctr"/>
            <a:r>
              <a:rPr lang="en-US" sz="2800" dirty="0"/>
              <a:t>What Can We Learn from Online Movie Reviews? Capturing Viewers’ Movie Experience through Machine Learning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399941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2114550"/>
            <a:ext cx="8763000" cy="48538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</a:rPr>
              <a:t>Many Applications of Topic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</p:spPr>
        <p:txBody>
          <a:bodyPr vert="horz" lIns="0" tIns="0" rIns="0" bIns="0" anchor="b"/>
          <a:lstStyle>
            <a:defPPr>
              <a:defRPr lang="en-AU"/>
            </a:defPPr>
            <a:lvl1pPr algn="r" rtl="0" eaLnBrk="1" fontAlgn="base" latinLnBrk="0" hangingPunct="1">
              <a:spcBef>
                <a:spcPct val="0"/>
              </a:spcBef>
              <a:spcAft>
                <a:spcPct val="0"/>
              </a:spcAft>
              <a:defRPr kumimoji="0" sz="900" kern="1200">
                <a:solidFill>
                  <a:schemeClr val="tx2">
                    <a:shade val="90000"/>
                  </a:schemeClr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fld id="{78538BB7-E41F-4A0D-BDB3-6F27B6A9F586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1334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6571" y="173584"/>
            <a:ext cx="8229600" cy="579497"/>
          </a:xfrm>
        </p:spPr>
        <p:txBody>
          <a:bodyPr>
            <a:normAutofit/>
          </a:bodyPr>
          <a:lstStyle/>
          <a:p>
            <a:r>
              <a:rPr lang="en-AU" sz="2800" dirty="0">
                <a:latin typeface="Constantia" panose="02030602050306030303" pitchFamily="18" charset="0"/>
              </a:rPr>
              <a:t>Viewers’ Experience and Their Reviews Online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AD0D0B-EF00-4844-9315-4E16C2DCA9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430" y="1075460"/>
            <a:ext cx="3764572" cy="29925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9A74125-DBAF-9B45-9F5E-5E0613DB75D4}"/>
              </a:ext>
            </a:extLst>
          </p:cNvPr>
          <p:cNvSpPr txBox="1"/>
          <p:nvPr/>
        </p:nvSpPr>
        <p:spPr>
          <a:xfrm>
            <a:off x="4441371" y="1075460"/>
            <a:ext cx="4426982" cy="92333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Positive sentiment :</a:t>
            </a:r>
          </a:p>
          <a:p>
            <a:r>
              <a:rPr lang="en-AU" dirty="0"/>
              <a:t>cinematography, visuals, action scenes, cast, Jason Momoa</a:t>
            </a:r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0E9B199-6821-6643-99D3-94CBFDDB5AF4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3949003" y="1537125"/>
            <a:ext cx="492368" cy="7840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194BDF0F-3E8F-DD40-B8F3-8C501E832BC5}"/>
              </a:ext>
            </a:extLst>
          </p:cNvPr>
          <p:cNvSpPr/>
          <p:nvPr/>
        </p:nvSpPr>
        <p:spPr>
          <a:xfrm>
            <a:off x="934497" y="2150347"/>
            <a:ext cx="3014505" cy="572756"/>
          </a:xfrm>
          <a:prstGeom prst="rect">
            <a:avLst/>
          </a:prstGeom>
          <a:noFill/>
          <a:ln w="952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6C9BE0-98A6-154B-9FBC-50A24C3DA515}"/>
              </a:ext>
            </a:extLst>
          </p:cNvPr>
          <p:cNvSpPr txBox="1"/>
          <p:nvPr/>
        </p:nvSpPr>
        <p:spPr>
          <a:xfrm>
            <a:off x="4486834" y="2436725"/>
            <a:ext cx="4426982" cy="120032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Negative sentiment :</a:t>
            </a:r>
          </a:p>
          <a:p>
            <a:r>
              <a:rPr lang="en-AU" dirty="0"/>
              <a:t>dialogues cheesy &amp; awkward, film scoring and soundtrack was a miss, villain character unidimensional.</a:t>
            </a:r>
            <a:endParaRPr lang="en-US" b="1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9ADF1BE-F35F-E14D-AE25-23670039B7CE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4049486" y="3036890"/>
            <a:ext cx="437348" cy="35610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8ED6F054-C46B-864B-9A5E-F0287E8BEA33}"/>
              </a:ext>
            </a:extLst>
          </p:cNvPr>
          <p:cNvSpPr/>
          <p:nvPr/>
        </p:nvSpPr>
        <p:spPr>
          <a:xfrm>
            <a:off x="934497" y="3094892"/>
            <a:ext cx="3014505" cy="261257"/>
          </a:xfrm>
          <a:prstGeom prst="rect">
            <a:avLst/>
          </a:prstGeom>
          <a:noFill/>
          <a:ln w="952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5FCD4A0-FCDD-E34A-AC3A-039420C40674}"/>
              </a:ext>
            </a:extLst>
          </p:cNvPr>
          <p:cNvSpPr/>
          <p:nvPr/>
        </p:nvSpPr>
        <p:spPr>
          <a:xfrm>
            <a:off x="1758462" y="3356149"/>
            <a:ext cx="2049863" cy="17082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FBB2481-3D09-D547-A264-8D4029BE58E0}"/>
              </a:ext>
            </a:extLst>
          </p:cNvPr>
          <p:cNvSpPr/>
          <p:nvPr/>
        </p:nvSpPr>
        <p:spPr>
          <a:xfrm>
            <a:off x="934497" y="3607358"/>
            <a:ext cx="1245995" cy="1306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404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4" grpId="0" animBg="1"/>
      <p:bldP spid="16" grpId="0" animBg="1"/>
      <p:bldP spid="27" grpId="0" animBg="1"/>
      <p:bldP spid="28" grpId="0" animBg="1"/>
      <p:bldP spid="2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2629C7A7-5940-4BDB-9A9F-A87507ED14EC}"/>
              </a:ext>
            </a:extLst>
          </p:cNvPr>
          <p:cNvSpPr/>
          <p:nvPr/>
        </p:nvSpPr>
        <p:spPr>
          <a:xfrm>
            <a:off x="49259" y="1401594"/>
            <a:ext cx="1731199" cy="3399862"/>
          </a:xfrm>
          <a:prstGeom prst="roundRect">
            <a:avLst>
              <a:gd name="adj" fmla="val 13394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Constantia" panose="02030602050306030303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03" y="71614"/>
            <a:ext cx="8689994" cy="774137"/>
          </a:xfrm>
        </p:spPr>
        <p:txBody>
          <a:bodyPr/>
          <a:lstStyle/>
          <a:p>
            <a:r>
              <a:rPr lang="en-AU" dirty="0">
                <a:latin typeface="Constantia" panose="02030602050306030303" pitchFamily="18" charset="0"/>
              </a:rPr>
              <a:t>State of Knowledge/ Focus of the study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DF905A05-BD8C-45DA-AFE3-1C564FCE8D72}"/>
              </a:ext>
            </a:extLst>
          </p:cNvPr>
          <p:cNvGraphicFramePr/>
          <p:nvPr/>
        </p:nvGraphicFramePr>
        <p:xfrm>
          <a:off x="1823601" y="3794649"/>
          <a:ext cx="1002915" cy="1082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51B9D651-4D12-459F-92C8-1FCF555F4D3A}"/>
              </a:ext>
            </a:extLst>
          </p:cNvPr>
          <p:cNvSpPr txBox="1"/>
          <p:nvPr/>
        </p:nvSpPr>
        <p:spPr>
          <a:xfrm>
            <a:off x="49259" y="1646750"/>
            <a:ext cx="20406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AU" sz="1200" dirty="0">
                <a:latin typeface="Constantia" panose="02030602050306030303" pitchFamily="18" charset="0"/>
              </a:rPr>
              <a:t>Online platforms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sz="1200" dirty="0">
                <a:latin typeface="Constantia" panose="02030602050306030303" pitchFamily="18" charset="0"/>
              </a:rPr>
              <a:t>Blog posts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sz="1200" dirty="0">
                <a:latin typeface="Constantia" panose="02030602050306030303" pitchFamily="18" charset="0"/>
              </a:rPr>
              <a:t>Yahoo! Movies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sz="1200" dirty="0">
                <a:latin typeface="Constantia" panose="02030602050306030303" pitchFamily="18" charset="0"/>
              </a:rPr>
              <a:t>Box Office Mojo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sz="1200" dirty="0">
                <a:latin typeface="Constantia" panose="02030602050306030303" pitchFamily="18" charset="0"/>
              </a:rPr>
              <a:t>IMDB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sz="1200" dirty="0">
                <a:latin typeface="Constantia" panose="02030602050306030303" pitchFamily="18" charset="0"/>
              </a:rPr>
              <a:t>Rotten Tomatoes</a:t>
            </a:r>
            <a:endParaRPr lang="en-AU" dirty="0">
              <a:latin typeface="Constantia" panose="02030602050306030303" pitchFamily="18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2444C7D-8FCC-4D07-A51E-97AD3C781FAE}"/>
              </a:ext>
            </a:extLst>
          </p:cNvPr>
          <p:cNvSpPr txBox="1"/>
          <p:nvPr/>
        </p:nvSpPr>
        <p:spPr>
          <a:xfrm>
            <a:off x="2022345" y="4008759"/>
            <a:ext cx="659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>
                <a:latin typeface="Constantia" panose="02030602050306030303" pitchFamily="18" charset="0"/>
              </a:rPr>
              <a:t>Valence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D4B2FCC-A8EB-4738-BDAA-15527E9EBFE0}"/>
              </a:ext>
            </a:extLst>
          </p:cNvPr>
          <p:cNvSpPr txBox="1"/>
          <p:nvPr/>
        </p:nvSpPr>
        <p:spPr>
          <a:xfrm>
            <a:off x="1977741" y="1607698"/>
            <a:ext cx="659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>
                <a:latin typeface="Constantia" panose="02030602050306030303" pitchFamily="18" charset="0"/>
              </a:rPr>
              <a:t>Volume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19899B7-BB01-4251-854F-876D10E81A79}"/>
              </a:ext>
            </a:extLst>
          </p:cNvPr>
          <p:cNvSpPr txBox="1"/>
          <p:nvPr/>
        </p:nvSpPr>
        <p:spPr>
          <a:xfrm>
            <a:off x="3749207" y="2120896"/>
            <a:ext cx="11778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400" dirty="0">
                <a:latin typeface="Constantia" panose="02030602050306030303" pitchFamily="18" charset="0"/>
              </a:rPr>
              <a:t>Audience</a:t>
            </a:r>
          </a:p>
          <a:p>
            <a:pPr algn="ctr"/>
            <a:r>
              <a:rPr lang="en-AU" sz="1400" dirty="0">
                <a:latin typeface="Constantia" panose="02030602050306030303" pitchFamily="18" charset="0"/>
              </a:rPr>
              <a:t>Movie Experience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9054A99-C0EA-4970-86AE-FFFE6BCDC664}"/>
              </a:ext>
            </a:extLst>
          </p:cNvPr>
          <p:cNvSpPr txBox="1"/>
          <p:nvPr/>
        </p:nvSpPr>
        <p:spPr>
          <a:xfrm>
            <a:off x="1938839" y="4179288"/>
            <a:ext cx="82804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>
                <a:latin typeface="Constantia" panose="02030602050306030303" pitchFamily="18" charset="0"/>
              </a:rPr>
              <a:t>Rating&amp; Pos/Neg Sentiments</a:t>
            </a:r>
          </a:p>
        </p:txBody>
      </p:sp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58555773-62E4-1647-ACFA-12C7D23B8922}"/>
              </a:ext>
            </a:extLst>
          </p:cNvPr>
          <p:cNvGraphicFramePr/>
          <p:nvPr/>
        </p:nvGraphicFramePr>
        <p:xfrm>
          <a:off x="3489468" y="2393986"/>
          <a:ext cx="922244" cy="9422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F1CAED33-20B7-1B42-A619-B1E1EEA4941B}"/>
              </a:ext>
            </a:extLst>
          </p:cNvPr>
          <p:cNvSpPr txBox="1"/>
          <p:nvPr/>
        </p:nvSpPr>
        <p:spPr>
          <a:xfrm>
            <a:off x="3215246" y="3204508"/>
            <a:ext cx="58052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b="1" dirty="0">
                <a:latin typeface="Constantia" panose="02030602050306030303" pitchFamily="18" charset="0"/>
              </a:rPr>
              <a:t>Current Challenges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sz="1200" dirty="0">
                <a:latin typeface="Constantia" panose="02030602050306030303" pitchFamily="18" charset="0"/>
              </a:rPr>
              <a:t>How to measure movie experience from online reviews?</a:t>
            </a:r>
          </a:p>
          <a:p>
            <a:r>
              <a:rPr lang="en-AU" sz="1200" b="1" dirty="0">
                <a:latin typeface="Constantia" panose="02030602050306030303" pitchFamily="18" charset="0"/>
              </a:rPr>
              <a:t>Our Solution in this study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sz="1200" dirty="0">
                <a:latin typeface="Constantia" panose="02030602050306030303" pitchFamily="18" charset="0"/>
              </a:rPr>
              <a:t>Developing Movie Experience Scale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sz="1200" dirty="0">
                <a:latin typeface="Constantia" panose="02030602050306030303" pitchFamily="18" charset="0"/>
              </a:rPr>
              <a:t>Develop movie experience scale based on existing research and questionnaire survey to measure multisensory, fantasy and emotive aspects of movie experience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sz="1200" dirty="0">
                <a:latin typeface="Constantia" panose="02030602050306030303" pitchFamily="18" charset="0"/>
              </a:rPr>
              <a:t>Machine Learning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sz="1200" dirty="0">
                <a:latin typeface="Constantia" panose="02030602050306030303" pitchFamily="18" charset="0"/>
              </a:rPr>
              <a:t>Extract textual data from movie reviews and use of scale-directed text analysis to reconstruct the movie experience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1AC644E-2CC6-4749-A5C8-60A6304A4345}"/>
              </a:ext>
            </a:extLst>
          </p:cNvPr>
          <p:cNvSpPr txBox="1"/>
          <p:nvPr/>
        </p:nvSpPr>
        <p:spPr>
          <a:xfrm>
            <a:off x="1986693" y="1835490"/>
            <a:ext cx="6800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>
                <a:latin typeface="Constantia" panose="02030602050306030303" pitchFamily="18" charset="0"/>
              </a:rPr>
              <a:t>No. of reviews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2A78C9D-79B4-A447-A6CD-A71B6C461095}"/>
              </a:ext>
            </a:extLst>
          </p:cNvPr>
          <p:cNvSpPr txBox="1"/>
          <p:nvPr/>
        </p:nvSpPr>
        <p:spPr>
          <a:xfrm>
            <a:off x="125877" y="1032686"/>
            <a:ext cx="1766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>
                <a:latin typeface="Constantia" panose="02030602050306030303" pitchFamily="18" charset="0"/>
              </a:rPr>
              <a:t>Movie Reviews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A58B7229-B998-45DA-AFD8-3CA088C2B75F}"/>
              </a:ext>
            </a:extLst>
          </p:cNvPr>
          <p:cNvSpPr/>
          <p:nvPr/>
        </p:nvSpPr>
        <p:spPr>
          <a:xfrm>
            <a:off x="1621536" y="950976"/>
            <a:ext cx="1466324" cy="518311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000" b="1" dirty="0">
                <a:solidFill>
                  <a:schemeClr val="tx1"/>
                </a:solidFill>
                <a:latin typeface="Constantia" panose="02030602050306030303" pitchFamily="18" charset="0"/>
              </a:rPr>
              <a:t>Existing Studies</a:t>
            </a:r>
          </a:p>
        </p:txBody>
      </p:sp>
      <p:sp>
        <p:nvSpPr>
          <p:cNvPr id="38" name="Arrow: Down 37">
            <a:extLst>
              <a:ext uri="{FF2B5EF4-FFF2-40B4-BE49-F238E27FC236}">
                <a16:creationId xmlns:a16="http://schemas.microsoft.com/office/drawing/2014/main" id="{1ADED260-1305-4FF3-BB94-CCB54F7B41E2}"/>
              </a:ext>
            </a:extLst>
          </p:cNvPr>
          <p:cNvSpPr/>
          <p:nvPr/>
        </p:nvSpPr>
        <p:spPr>
          <a:xfrm>
            <a:off x="4139006" y="930626"/>
            <a:ext cx="2272309" cy="66166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b="1" dirty="0">
                <a:solidFill>
                  <a:schemeClr val="tx1"/>
                </a:solidFill>
                <a:latin typeface="Constantia" panose="02030602050306030303" pitchFamily="18" charset="0"/>
              </a:rPr>
              <a:t>Focus of this study</a:t>
            </a:r>
            <a:r>
              <a:rPr lang="en-AU" sz="1400" b="1" dirty="0">
                <a:latin typeface="Constantia" panose="02030602050306030303" pitchFamily="18" charset="0"/>
              </a:rPr>
              <a:t>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2E39792-610C-4CAD-9924-86EDCBAFAA3A}"/>
              </a:ext>
            </a:extLst>
          </p:cNvPr>
          <p:cNvSpPr/>
          <p:nvPr/>
        </p:nvSpPr>
        <p:spPr>
          <a:xfrm flipH="1">
            <a:off x="2019392" y="2749725"/>
            <a:ext cx="809709" cy="77413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AU" sz="1000" b="1" dirty="0">
                <a:latin typeface="Constantia" panose="02030602050306030303" pitchFamily="18" charset="0"/>
              </a:rPr>
              <a:t>Movie</a:t>
            </a:r>
          </a:p>
          <a:p>
            <a:pPr algn="ctr"/>
            <a:r>
              <a:rPr lang="en-AU" sz="1000" b="1" dirty="0">
                <a:latin typeface="Constantia" panose="02030602050306030303" pitchFamily="18" charset="0"/>
              </a:rPr>
              <a:t>Box Office Collection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5B94491-02DF-414F-8DCE-44CB0424772D}"/>
              </a:ext>
            </a:extLst>
          </p:cNvPr>
          <p:cNvSpPr txBox="1"/>
          <p:nvPr/>
        </p:nvSpPr>
        <p:spPr>
          <a:xfrm>
            <a:off x="156729" y="3583309"/>
            <a:ext cx="19572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>
                <a:latin typeface="Constantia" panose="02030602050306030303" pitchFamily="18" charset="0"/>
              </a:rPr>
              <a:t>Other media sources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sz="1200" dirty="0">
                <a:latin typeface="Constantia" panose="02030602050306030303" pitchFamily="18" charset="0"/>
              </a:rPr>
              <a:t>Baseline Inc.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sz="1200" dirty="0">
                <a:latin typeface="Constantia" panose="02030602050306030303" pitchFamily="18" charset="0"/>
              </a:rPr>
              <a:t>Entertainment Data Incorporated(EDI)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sz="1200" dirty="0">
                <a:latin typeface="Constantia" panose="02030602050306030303" pitchFamily="18" charset="0"/>
              </a:rPr>
              <a:t>Variety Magazine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sz="1200" dirty="0">
                <a:latin typeface="Constantia" panose="02030602050306030303" pitchFamily="18" charset="0"/>
              </a:rPr>
              <a:t>TV Advertising</a:t>
            </a:r>
            <a:endParaRPr lang="en-AU" dirty="0">
              <a:latin typeface="Constantia" panose="02030602050306030303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76CD076-CBB9-419E-A35D-0B5A67CF4882}"/>
              </a:ext>
            </a:extLst>
          </p:cNvPr>
          <p:cNvSpPr txBox="1"/>
          <p:nvPr/>
        </p:nvSpPr>
        <p:spPr>
          <a:xfrm>
            <a:off x="77110" y="2860610"/>
            <a:ext cx="1254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>
                <a:latin typeface="Constantia" panose="02030602050306030303" pitchFamily="18" charset="0"/>
              </a:rPr>
              <a:t>Social Media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sz="1200" dirty="0">
                <a:latin typeface="Constantia" panose="02030602050306030303" pitchFamily="18" charset="0"/>
              </a:rPr>
              <a:t>Twitter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sz="1200" dirty="0">
                <a:latin typeface="Constantia" panose="02030602050306030303" pitchFamily="18" charset="0"/>
              </a:rPr>
              <a:t>YouTube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BCFA830-4D5F-4F67-84C0-77A54AAA1DDB}"/>
              </a:ext>
            </a:extLst>
          </p:cNvPr>
          <p:cNvCxnSpPr>
            <a:cxnSpLocks/>
          </p:cNvCxnSpPr>
          <p:nvPr/>
        </p:nvCxnSpPr>
        <p:spPr>
          <a:xfrm>
            <a:off x="3115124" y="982612"/>
            <a:ext cx="16450" cy="4116514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E6977C3-DCA6-4D06-9C4C-D54B1A1E3ABE}"/>
              </a:ext>
            </a:extLst>
          </p:cNvPr>
          <p:cNvCxnSpPr>
            <a:cxnSpLocks/>
          </p:cNvCxnSpPr>
          <p:nvPr/>
        </p:nvCxnSpPr>
        <p:spPr>
          <a:xfrm flipV="1">
            <a:off x="1816964" y="2580489"/>
            <a:ext cx="1811943" cy="176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30F525F1-98C8-45FE-A213-539FCE39387A}"/>
              </a:ext>
            </a:extLst>
          </p:cNvPr>
          <p:cNvCxnSpPr>
            <a:cxnSpLocks/>
          </p:cNvCxnSpPr>
          <p:nvPr/>
        </p:nvCxnSpPr>
        <p:spPr>
          <a:xfrm>
            <a:off x="5008796" y="2520080"/>
            <a:ext cx="70245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85887DD3-199A-4FBE-8732-E39AA6930926}"/>
              </a:ext>
            </a:extLst>
          </p:cNvPr>
          <p:cNvSpPr/>
          <p:nvPr/>
        </p:nvSpPr>
        <p:spPr>
          <a:xfrm>
            <a:off x="3670803" y="2120895"/>
            <a:ext cx="1296097" cy="84610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Constantia" panose="02030602050306030303" pitchFamily="18" charset="0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94BEEB74-6E5F-4ED5-B685-C6AE8304A33B}"/>
              </a:ext>
            </a:extLst>
          </p:cNvPr>
          <p:cNvSpPr/>
          <p:nvPr/>
        </p:nvSpPr>
        <p:spPr>
          <a:xfrm>
            <a:off x="5722072" y="2126609"/>
            <a:ext cx="1402336" cy="84610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Constantia" panose="02030602050306030303" pitchFamily="18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20CCE861-D941-4FA0-87DE-9BA4DEBE8672}"/>
              </a:ext>
            </a:extLst>
          </p:cNvPr>
          <p:cNvSpPr txBox="1"/>
          <p:nvPr/>
        </p:nvSpPr>
        <p:spPr>
          <a:xfrm>
            <a:off x="5805037" y="2237070"/>
            <a:ext cx="1296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400" dirty="0">
                <a:latin typeface="Constantia" panose="02030602050306030303" pitchFamily="18" charset="0"/>
              </a:rPr>
              <a:t>Overall </a:t>
            </a:r>
          </a:p>
          <a:p>
            <a:pPr algn="ctr"/>
            <a:r>
              <a:rPr lang="en-AU" sz="1400" dirty="0">
                <a:latin typeface="Constantia" panose="02030602050306030303" pitchFamily="18" charset="0"/>
              </a:rPr>
              <a:t>Movie Rating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CAD5A96-336A-419A-BD55-013382FA3026}"/>
              </a:ext>
            </a:extLst>
          </p:cNvPr>
          <p:cNvCxnSpPr>
            <a:cxnSpLocks/>
          </p:cNvCxnSpPr>
          <p:nvPr/>
        </p:nvCxnSpPr>
        <p:spPr>
          <a:xfrm>
            <a:off x="2319985" y="2406129"/>
            <a:ext cx="233687" cy="269205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C319C86-4A4B-4F08-907B-B3BDFB778C16}"/>
              </a:ext>
            </a:extLst>
          </p:cNvPr>
          <p:cNvCxnSpPr>
            <a:cxnSpLocks/>
          </p:cNvCxnSpPr>
          <p:nvPr/>
        </p:nvCxnSpPr>
        <p:spPr>
          <a:xfrm flipV="1">
            <a:off x="2313821" y="3604628"/>
            <a:ext cx="185403" cy="272829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CE43E564-8323-487C-AAC8-60149D8382BB}"/>
              </a:ext>
            </a:extLst>
          </p:cNvPr>
          <p:cNvCxnSpPr>
            <a:cxnSpLocks/>
          </p:cNvCxnSpPr>
          <p:nvPr/>
        </p:nvCxnSpPr>
        <p:spPr>
          <a:xfrm>
            <a:off x="7131115" y="2497597"/>
            <a:ext cx="557161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26604153-0832-4CB0-AC40-BA28A0AC091C}"/>
              </a:ext>
            </a:extLst>
          </p:cNvPr>
          <p:cNvSpPr/>
          <p:nvPr/>
        </p:nvSpPr>
        <p:spPr>
          <a:xfrm>
            <a:off x="7669352" y="2014183"/>
            <a:ext cx="1454229" cy="84610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Constantia" panose="02030602050306030303" pitchFamily="18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65E2257-6D91-4F5D-AB1E-E8008635E3AB}"/>
              </a:ext>
            </a:extLst>
          </p:cNvPr>
          <p:cNvSpPr txBox="1"/>
          <p:nvPr/>
        </p:nvSpPr>
        <p:spPr>
          <a:xfrm>
            <a:off x="7782208" y="2120895"/>
            <a:ext cx="12960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400" dirty="0">
                <a:latin typeface="Constantia" panose="02030602050306030303" pitchFamily="18" charset="0"/>
              </a:rPr>
              <a:t>Box </a:t>
            </a:r>
          </a:p>
          <a:p>
            <a:pPr algn="ctr"/>
            <a:r>
              <a:rPr lang="en-AU" sz="1400" dirty="0">
                <a:latin typeface="Constantia" panose="02030602050306030303" pitchFamily="18" charset="0"/>
              </a:rPr>
              <a:t>Office Revenue</a:t>
            </a:r>
          </a:p>
        </p:txBody>
      </p:sp>
      <p:sp>
        <p:nvSpPr>
          <p:cNvPr id="59" name="Arrow: Down 58">
            <a:extLst>
              <a:ext uri="{FF2B5EF4-FFF2-40B4-BE49-F238E27FC236}">
                <a16:creationId xmlns:a16="http://schemas.microsoft.com/office/drawing/2014/main" id="{65C43C4A-2E06-49F5-A71B-0B1A435597D4}"/>
              </a:ext>
            </a:extLst>
          </p:cNvPr>
          <p:cNvSpPr/>
          <p:nvPr/>
        </p:nvSpPr>
        <p:spPr>
          <a:xfrm>
            <a:off x="7522463" y="898150"/>
            <a:ext cx="1601117" cy="631793"/>
          </a:xfrm>
          <a:prstGeom prst="downArrow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000" b="1" dirty="0">
                <a:solidFill>
                  <a:schemeClr val="tx1"/>
                </a:solidFill>
                <a:latin typeface="Constantia" panose="02030602050306030303" pitchFamily="18" charset="0"/>
              </a:rPr>
              <a:t>Future Extension</a:t>
            </a:r>
            <a:r>
              <a:rPr lang="en-AU" sz="1000" b="1" dirty="0">
                <a:latin typeface="Constantia" panose="02030602050306030303" pitchFamily="18" charset="0"/>
              </a:rPr>
              <a:t> 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DDD9CF03-4E21-4610-B95A-26D29F0A4EA8}"/>
              </a:ext>
            </a:extLst>
          </p:cNvPr>
          <p:cNvCxnSpPr>
            <a:cxnSpLocks/>
          </p:cNvCxnSpPr>
          <p:nvPr/>
        </p:nvCxnSpPr>
        <p:spPr>
          <a:xfrm>
            <a:off x="7518341" y="880177"/>
            <a:ext cx="0" cy="2101503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" name="Arrow: Right 3">
            <a:extLst>
              <a:ext uri="{FF2B5EF4-FFF2-40B4-BE49-F238E27FC236}">
                <a16:creationId xmlns:a16="http://schemas.microsoft.com/office/drawing/2014/main" id="{7400AD59-AC76-4DD9-9E65-6609641C43E9}"/>
              </a:ext>
            </a:extLst>
          </p:cNvPr>
          <p:cNvSpPr/>
          <p:nvPr/>
        </p:nvSpPr>
        <p:spPr>
          <a:xfrm rot="5400000">
            <a:off x="4237220" y="2949068"/>
            <a:ext cx="229020" cy="294245"/>
          </a:xfrm>
          <a:prstGeom prst="rightArrow">
            <a:avLst>
              <a:gd name="adj1" fmla="val 100000"/>
              <a:gd name="adj2" fmla="val 5000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9D79326-CDC9-455A-8CAD-D7B006ACAB73}"/>
              </a:ext>
            </a:extLst>
          </p:cNvPr>
          <p:cNvGrpSpPr/>
          <p:nvPr/>
        </p:nvGrpSpPr>
        <p:grpSpPr>
          <a:xfrm>
            <a:off x="1831943" y="1505419"/>
            <a:ext cx="922244" cy="922244"/>
            <a:chOff x="374323" y="10027"/>
            <a:chExt cx="922244" cy="922244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50AC043D-2BBE-458A-B683-AB8ED76AD904}"/>
                </a:ext>
              </a:extLst>
            </p:cNvPr>
            <p:cNvSpPr/>
            <p:nvPr/>
          </p:nvSpPr>
          <p:spPr>
            <a:xfrm rot="13958932">
              <a:off x="374323" y="10027"/>
              <a:ext cx="922244" cy="922244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40" name="Oval 4">
              <a:extLst>
                <a:ext uri="{FF2B5EF4-FFF2-40B4-BE49-F238E27FC236}">
                  <a16:creationId xmlns:a16="http://schemas.microsoft.com/office/drawing/2014/main" id="{3FCE258C-AB9B-477D-A072-5F9EA8AC4652}"/>
                </a:ext>
              </a:extLst>
            </p:cNvPr>
            <p:cNvSpPr txBox="1"/>
            <p:nvPr/>
          </p:nvSpPr>
          <p:spPr>
            <a:xfrm rot="13958932">
              <a:off x="509383" y="145087"/>
              <a:ext cx="652124" cy="6521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50754" tIns="52070" rIns="50754" bIns="52070" numCol="1" spcCol="1270" anchor="ctr" anchorCtr="0">
              <a:noAutofit/>
            </a:bodyPr>
            <a:lstStyle/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AU" sz="4100" b="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805868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Graphic spid="9" grpId="0">
        <p:bldAsOne/>
      </p:bldGraphic>
      <p:bldP spid="10" grpId="0"/>
      <p:bldP spid="32" grpId="0"/>
      <p:bldP spid="33" grpId="0"/>
      <p:bldP spid="34" grpId="0"/>
      <p:bldP spid="68" grpId="0"/>
      <p:bldP spid="21" grpId="0"/>
      <p:bldP spid="36" grpId="0"/>
      <p:bldP spid="37" grpId="0"/>
      <p:bldP spid="6" grpId="0" animBg="1"/>
      <p:bldP spid="38" grpId="0" animBg="1"/>
      <p:bldP spid="12" grpId="0" animBg="1"/>
      <p:bldP spid="48" grpId="0"/>
      <p:bldP spid="52" grpId="0"/>
      <p:bldP spid="61" grpId="0" animBg="1"/>
      <p:bldP spid="67" grpId="0" animBg="1"/>
      <p:bldP spid="69" grpId="0"/>
      <p:bldP spid="54" grpId="0" animBg="1"/>
      <p:bldP spid="56" grpId="0"/>
      <p:bldP spid="59" grpId="0" animBg="1"/>
      <p:bldP spid="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349DD-28FF-D846-9202-E088FA0CC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510" y="466442"/>
            <a:ext cx="8229600" cy="363857"/>
          </a:xfrm>
        </p:spPr>
        <p:txBody>
          <a:bodyPr>
            <a:normAutofit fontScale="90000"/>
          </a:bodyPr>
          <a:lstStyle/>
          <a:p>
            <a:r>
              <a:rPr lang="en-AU" dirty="0">
                <a:latin typeface="Constantia" panose="02030602050306030303" pitchFamily="18" charset="0"/>
              </a:rPr>
              <a:t>Methods</a:t>
            </a:r>
            <a:endParaRPr lang="en-US" dirty="0">
              <a:latin typeface="Constantia" panose="02030602050306030303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54920E6-20B0-41FC-9F17-B644A2B35BFA}"/>
              </a:ext>
            </a:extLst>
          </p:cNvPr>
          <p:cNvGrpSpPr/>
          <p:nvPr/>
        </p:nvGrpSpPr>
        <p:grpSpPr>
          <a:xfrm>
            <a:off x="3597252" y="1053649"/>
            <a:ext cx="3643828" cy="4089851"/>
            <a:chOff x="3597252" y="1053649"/>
            <a:chExt cx="3643828" cy="4089851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BA5FC35-4969-4008-BDED-596C807D5DEC}"/>
                </a:ext>
              </a:extLst>
            </p:cNvPr>
            <p:cNvGrpSpPr/>
            <p:nvPr/>
          </p:nvGrpSpPr>
          <p:grpSpPr>
            <a:xfrm>
              <a:off x="3597252" y="1053649"/>
              <a:ext cx="3643828" cy="3696774"/>
              <a:chOff x="688487" y="933716"/>
              <a:chExt cx="3643828" cy="3696774"/>
            </a:xfrm>
          </p:grpSpPr>
          <p:pic>
            <p:nvPicPr>
              <p:cNvPr id="48" name="Picture 47">
                <a:extLst>
                  <a:ext uri="{FF2B5EF4-FFF2-40B4-BE49-F238E27FC236}">
                    <a16:creationId xmlns:a16="http://schemas.microsoft.com/office/drawing/2014/main" id="{8DDFAEC9-549D-CA4C-8B5C-29E024EAC9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31574" y="933716"/>
                <a:ext cx="1700741" cy="484225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09638229-BF10-B34D-9FC8-C459BC3D2D44}"/>
                  </a:ext>
                </a:extLst>
              </p:cNvPr>
              <p:cNvPicPr/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018137" y="1413289"/>
                <a:ext cx="1899445" cy="321720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" name="Graphic 12" descr="Arrow: Straight">
                <a:extLst>
                  <a:ext uri="{FF2B5EF4-FFF2-40B4-BE49-F238E27FC236}">
                    <a16:creationId xmlns:a16="http://schemas.microsoft.com/office/drawing/2014/main" id="{A4F01560-B8A9-5E49-A647-756B13BF98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 rot="11863938">
                <a:off x="688487" y="3680977"/>
                <a:ext cx="1948243" cy="914400"/>
              </a:xfrm>
              <a:prstGeom prst="rect">
                <a:avLst/>
              </a:prstGeom>
            </p:spPr>
          </p:pic>
        </p:grp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2BA1763D-D2DF-CF4C-9D0D-49B637E8A0C3}"/>
                </a:ext>
              </a:extLst>
            </p:cNvPr>
            <p:cNvSpPr/>
            <p:nvPr/>
          </p:nvSpPr>
          <p:spPr>
            <a:xfrm>
              <a:off x="5364983" y="4760556"/>
              <a:ext cx="1876097" cy="382944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Transformer model Architecture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4C179C7-D4CC-4D33-9668-686350BF9549}"/>
              </a:ext>
            </a:extLst>
          </p:cNvPr>
          <p:cNvGrpSpPr/>
          <p:nvPr/>
        </p:nvGrpSpPr>
        <p:grpSpPr>
          <a:xfrm>
            <a:off x="152400" y="2242239"/>
            <a:ext cx="3731556" cy="1799165"/>
            <a:chOff x="45314" y="1470867"/>
            <a:chExt cx="3731556" cy="1799165"/>
          </a:xfrm>
        </p:grpSpPr>
        <p:sp>
          <p:nvSpPr>
            <p:cNvPr id="11" name="Rounded Rectangle 4">
              <a:extLst>
                <a:ext uri="{FF2B5EF4-FFF2-40B4-BE49-F238E27FC236}">
                  <a16:creationId xmlns:a16="http://schemas.microsoft.com/office/drawing/2014/main" id="{2B3CE7E9-A875-409C-A2B1-232F71D845B2}"/>
                </a:ext>
              </a:extLst>
            </p:cNvPr>
            <p:cNvSpPr/>
            <p:nvPr/>
          </p:nvSpPr>
          <p:spPr>
            <a:xfrm>
              <a:off x="318052" y="1827431"/>
              <a:ext cx="3458818" cy="1442601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onstantia" panose="02030602050306030303" pitchFamily="18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A1B6785-AFC4-4D15-A398-AFECE51CE89B}"/>
                </a:ext>
              </a:extLst>
            </p:cNvPr>
            <p:cNvSpPr txBox="1"/>
            <p:nvPr/>
          </p:nvSpPr>
          <p:spPr>
            <a:xfrm>
              <a:off x="565728" y="2056466"/>
              <a:ext cx="30620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lvl="0" indent="-171450">
                <a:lnSpc>
                  <a:spcPct val="100000"/>
                </a:lnSpc>
                <a:buFont typeface="Arial" panose="020B0604020202020204" pitchFamily="34" charset="0"/>
                <a:buChar char="•"/>
              </a:pPr>
              <a:r>
                <a:rPr lang="en-GB" sz="1200" dirty="0">
                  <a:latin typeface="Constantia" panose="02030602050306030303" pitchFamily="18" charset="0"/>
                </a:rPr>
                <a:t>Each respondent writes a review</a:t>
              </a:r>
            </a:p>
            <a:p>
              <a:pPr marL="171450" lvl="0" indent="-171450">
                <a:lnSpc>
                  <a:spcPct val="100000"/>
                </a:lnSpc>
                <a:buFont typeface="Arial" panose="020B0604020202020204" pitchFamily="34" charset="0"/>
                <a:buChar char="•"/>
              </a:pPr>
              <a:r>
                <a:rPr lang="en-GB" sz="1200" dirty="0">
                  <a:latin typeface="Constantia" panose="02030602050306030303" pitchFamily="18" charset="0"/>
                </a:rPr>
                <a:t>Provide ratings of each factor </a:t>
              </a: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430DF2F-EED9-4FBC-A66F-D6FAAFE0AA6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5314" y="1470867"/>
              <a:ext cx="1257300" cy="584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757892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349DD-28FF-D846-9202-E088FA0CC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021" y="528747"/>
            <a:ext cx="8229600" cy="327871"/>
          </a:xfrm>
        </p:spPr>
        <p:txBody>
          <a:bodyPr>
            <a:normAutofit fontScale="90000"/>
          </a:bodyPr>
          <a:lstStyle/>
          <a:p>
            <a:br>
              <a:rPr lang="en-AU" dirty="0">
                <a:latin typeface="Constantia" panose="02030602050306030303" pitchFamily="18" charset="0"/>
              </a:rPr>
            </a:br>
            <a:r>
              <a:rPr lang="en-AU" dirty="0">
                <a:latin typeface="Constantia" panose="02030602050306030303" pitchFamily="18" charset="0"/>
              </a:rPr>
              <a:t>Results</a:t>
            </a:r>
            <a:endParaRPr lang="en-US" dirty="0">
              <a:latin typeface="Constantia" panose="02030602050306030303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391F57E-E5E5-4878-BE12-C0632E55088F}"/>
              </a:ext>
            </a:extLst>
          </p:cNvPr>
          <p:cNvGrpSpPr/>
          <p:nvPr/>
        </p:nvGrpSpPr>
        <p:grpSpPr>
          <a:xfrm>
            <a:off x="2133600" y="971550"/>
            <a:ext cx="4350936" cy="4093551"/>
            <a:chOff x="4572000" y="970819"/>
            <a:chExt cx="4350936" cy="4093551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15F88FB3-A64B-7145-BEDB-E96A8F003211}"/>
                </a:ext>
              </a:extLst>
            </p:cNvPr>
            <p:cNvSpPr/>
            <p:nvPr/>
          </p:nvSpPr>
          <p:spPr>
            <a:xfrm>
              <a:off x="4779732" y="1358628"/>
              <a:ext cx="1269539" cy="197092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Factor1 Aesthetic</a:t>
              </a:r>
            </a:p>
          </p:txBody>
        </p:sp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60F99EF6-65F7-D842-A5ED-79813F33AE5B}"/>
                </a:ext>
              </a:extLst>
            </p:cNvPr>
            <p:cNvSpPr/>
            <p:nvPr/>
          </p:nvSpPr>
          <p:spPr>
            <a:xfrm>
              <a:off x="4793772" y="4638998"/>
              <a:ext cx="1281609" cy="22942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Factor9 Sensory Music</a:t>
              </a:r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EA262D37-1EED-6849-BB53-24CA18652B5F}"/>
                </a:ext>
              </a:extLst>
            </p:cNvPr>
            <p:cNvSpPr/>
            <p:nvPr/>
          </p:nvSpPr>
          <p:spPr>
            <a:xfrm>
              <a:off x="4779732" y="1752500"/>
              <a:ext cx="1269539" cy="197092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Factor2 Negative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9E8D8BB3-F92D-8D4A-A410-E9FCC36C3F50}"/>
                </a:ext>
              </a:extLst>
            </p:cNvPr>
            <p:cNvSpPr/>
            <p:nvPr/>
          </p:nvSpPr>
          <p:spPr>
            <a:xfrm>
              <a:off x="4781727" y="2136367"/>
              <a:ext cx="1269539" cy="197092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Factor3 Positive</a:t>
              </a: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FD5F01F6-D10D-AF47-B1C4-2892A9F1535C}"/>
                </a:ext>
              </a:extLst>
            </p:cNvPr>
            <p:cNvSpPr/>
            <p:nvPr/>
          </p:nvSpPr>
          <p:spPr>
            <a:xfrm>
              <a:off x="4793771" y="2812267"/>
              <a:ext cx="1269539" cy="209978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Factor5 Narrative Presence</a:t>
              </a: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7866E7BF-DCC3-CF40-BDCE-358ECB4EA7FD}"/>
                </a:ext>
              </a:extLst>
            </p:cNvPr>
            <p:cNvSpPr/>
            <p:nvPr/>
          </p:nvSpPr>
          <p:spPr>
            <a:xfrm>
              <a:off x="4781702" y="4270755"/>
              <a:ext cx="1281609" cy="209978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Factor8 Sensory Visual</a:t>
              </a:r>
            </a:p>
          </p:txBody>
        </p:sp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E12040F1-C6CB-0D49-801B-104A03CC49DE}"/>
                </a:ext>
              </a:extLst>
            </p:cNvPr>
            <p:cNvSpPr/>
            <p:nvPr/>
          </p:nvSpPr>
          <p:spPr>
            <a:xfrm>
              <a:off x="4793771" y="3673234"/>
              <a:ext cx="1269540" cy="209978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Factor7 Parasocial Relationship</a:t>
              </a:r>
            </a:p>
          </p:txBody>
        </p: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57300443-04C5-8141-A59C-868F3163A9E6}"/>
                </a:ext>
              </a:extLst>
            </p:cNvPr>
            <p:cNvSpPr/>
            <p:nvPr/>
          </p:nvSpPr>
          <p:spPr>
            <a:xfrm>
              <a:off x="4793772" y="3180513"/>
              <a:ext cx="1269539" cy="24878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Factor6 Nostalgia</a:t>
              </a:r>
            </a:p>
          </p:txBody>
        </p:sp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1A911FF8-6ABB-9C49-B706-3DEE738A9829}"/>
                </a:ext>
              </a:extLst>
            </p:cNvPr>
            <p:cNvSpPr/>
            <p:nvPr/>
          </p:nvSpPr>
          <p:spPr>
            <a:xfrm>
              <a:off x="4793771" y="2500936"/>
              <a:ext cx="1269539" cy="197092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Factor4 Arousal</a:t>
              </a:r>
            </a:p>
          </p:txBody>
        </p:sp>
        <p:sp>
          <p:nvSpPr>
            <p:cNvPr id="4" name="Right Brace 3">
              <a:extLst>
                <a:ext uri="{FF2B5EF4-FFF2-40B4-BE49-F238E27FC236}">
                  <a16:creationId xmlns:a16="http://schemas.microsoft.com/office/drawing/2014/main" id="{B648241E-5E59-984F-B43B-EBBDB8459C04}"/>
                </a:ext>
              </a:extLst>
            </p:cNvPr>
            <p:cNvSpPr/>
            <p:nvPr/>
          </p:nvSpPr>
          <p:spPr>
            <a:xfrm>
              <a:off x="6189785" y="1358832"/>
              <a:ext cx="286575" cy="1339196"/>
            </a:xfrm>
            <a:prstGeom prst="righ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ight Brace 39">
              <a:extLst>
                <a:ext uri="{FF2B5EF4-FFF2-40B4-BE49-F238E27FC236}">
                  <a16:creationId xmlns:a16="http://schemas.microsoft.com/office/drawing/2014/main" id="{811A2B37-376E-F543-9CA0-9CF49646710E}"/>
                </a:ext>
              </a:extLst>
            </p:cNvPr>
            <p:cNvSpPr/>
            <p:nvPr/>
          </p:nvSpPr>
          <p:spPr>
            <a:xfrm>
              <a:off x="6204255" y="2812340"/>
              <a:ext cx="286575" cy="616960"/>
            </a:xfrm>
            <a:prstGeom prst="righ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ight Brace 40">
              <a:extLst>
                <a:ext uri="{FF2B5EF4-FFF2-40B4-BE49-F238E27FC236}">
                  <a16:creationId xmlns:a16="http://schemas.microsoft.com/office/drawing/2014/main" id="{6C455A6F-991B-3645-B983-AC0841B9C2BC}"/>
                </a:ext>
              </a:extLst>
            </p:cNvPr>
            <p:cNvSpPr/>
            <p:nvPr/>
          </p:nvSpPr>
          <p:spPr>
            <a:xfrm>
              <a:off x="6218143" y="4270828"/>
              <a:ext cx="286575" cy="616960"/>
            </a:xfrm>
            <a:prstGeom prst="righ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25ED0422-931D-D241-A856-598D930C694F}"/>
                </a:ext>
              </a:extLst>
            </p:cNvPr>
            <p:cNvSpPr/>
            <p:nvPr/>
          </p:nvSpPr>
          <p:spPr>
            <a:xfrm>
              <a:off x="6590189" y="1759668"/>
              <a:ext cx="2041432" cy="49063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dirty="0"/>
                <a:t>Affective</a:t>
              </a:r>
            </a:p>
          </p:txBody>
        </p: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C9D6A536-EC75-6644-945D-D127EA9DE5F9}"/>
                </a:ext>
              </a:extLst>
            </p:cNvPr>
            <p:cNvSpPr/>
            <p:nvPr/>
          </p:nvSpPr>
          <p:spPr>
            <a:xfrm>
              <a:off x="6602835" y="2899964"/>
              <a:ext cx="1999197" cy="40492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Intellectual</a:t>
              </a:r>
            </a:p>
          </p:txBody>
        </p:sp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id="{771CBF61-C7C0-C945-93D9-2B7D326ADA3A}"/>
                </a:ext>
              </a:extLst>
            </p:cNvPr>
            <p:cNvSpPr/>
            <p:nvPr/>
          </p:nvSpPr>
          <p:spPr>
            <a:xfrm>
              <a:off x="6659550" y="4323927"/>
              <a:ext cx="1999197" cy="47350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Sensory</a:t>
              </a:r>
            </a:p>
          </p:txBody>
        </p:sp>
        <p:sp>
          <p:nvSpPr>
            <p:cNvPr id="45" name="Right Brace 44">
              <a:extLst>
                <a:ext uri="{FF2B5EF4-FFF2-40B4-BE49-F238E27FC236}">
                  <a16:creationId xmlns:a16="http://schemas.microsoft.com/office/drawing/2014/main" id="{CEC5483B-2303-1547-87B1-9BCCB919A3A9}"/>
                </a:ext>
              </a:extLst>
            </p:cNvPr>
            <p:cNvSpPr/>
            <p:nvPr/>
          </p:nvSpPr>
          <p:spPr>
            <a:xfrm>
              <a:off x="6189784" y="3644047"/>
              <a:ext cx="286576" cy="327813"/>
            </a:xfrm>
            <a:prstGeom prst="righ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ounded Rectangle 45">
              <a:extLst>
                <a:ext uri="{FF2B5EF4-FFF2-40B4-BE49-F238E27FC236}">
                  <a16:creationId xmlns:a16="http://schemas.microsoft.com/office/drawing/2014/main" id="{AAF9F031-61AB-FC46-9D34-763DBED6FA96}"/>
                </a:ext>
              </a:extLst>
            </p:cNvPr>
            <p:cNvSpPr/>
            <p:nvPr/>
          </p:nvSpPr>
          <p:spPr>
            <a:xfrm>
              <a:off x="6632424" y="3549444"/>
              <a:ext cx="1999197" cy="47350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Parasocial Relationship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38E6D29-325C-D645-89B7-FF4BC8905337}"/>
                </a:ext>
              </a:extLst>
            </p:cNvPr>
            <p:cNvSpPr txBox="1"/>
            <p:nvPr/>
          </p:nvSpPr>
          <p:spPr>
            <a:xfrm>
              <a:off x="4908175" y="970819"/>
              <a:ext cx="12816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u="sng" dirty="0"/>
                <a:t>Factors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D4947D1-B416-074F-83C1-BC6857EEECAC}"/>
                </a:ext>
              </a:extLst>
            </p:cNvPr>
            <p:cNvSpPr txBox="1"/>
            <p:nvPr/>
          </p:nvSpPr>
          <p:spPr>
            <a:xfrm>
              <a:off x="6973556" y="970819"/>
              <a:ext cx="16580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u="sng" dirty="0"/>
                <a:t>Dimensions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15F05393-B0D4-6A48-9217-55BDD2EF19BA}"/>
                </a:ext>
              </a:extLst>
            </p:cNvPr>
            <p:cNvSpPr/>
            <p:nvPr/>
          </p:nvSpPr>
          <p:spPr>
            <a:xfrm>
              <a:off x="4572000" y="971550"/>
              <a:ext cx="4350936" cy="409282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31126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</p:spPr>
        <p:txBody>
          <a:bodyPr vert="horz" lIns="0" tIns="0" rIns="0" bIns="0" anchor="b"/>
          <a:lstStyle>
            <a:defPPr>
              <a:defRPr lang="en-AU"/>
            </a:defPPr>
            <a:lvl1pPr algn="r" rtl="0" eaLnBrk="1" fontAlgn="base" latinLnBrk="0" hangingPunct="1">
              <a:spcBef>
                <a:spcPct val="0"/>
              </a:spcBef>
              <a:spcAft>
                <a:spcPct val="0"/>
              </a:spcAft>
              <a:defRPr kumimoji="0" sz="900" kern="1200">
                <a:solidFill>
                  <a:schemeClr val="tx2">
                    <a:shade val="90000"/>
                  </a:schemeClr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fld id="{78538BB7-E41F-4A0D-BDB3-6F27B6A9F586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66" y="8318"/>
            <a:ext cx="9033933" cy="5131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452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</p:spPr>
        <p:txBody>
          <a:bodyPr vert="horz" lIns="0" tIns="0" rIns="0" bIns="0" anchor="b"/>
          <a:lstStyle>
            <a:defPPr>
              <a:defRPr lang="en-AU"/>
            </a:defPPr>
            <a:lvl1pPr algn="r" rtl="0" eaLnBrk="1" fontAlgn="base" latinLnBrk="0" hangingPunct="1">
              <a:spcBef>
                <a:spcPct val="0"/>
              </a:spcBef>
              <a:spcAft>
                <a:spcPct val="0"/>
              </a:spcAft>
              <a:defRPr kumimoji="0" sz="900" kern="1200">
                <a:solidFill>
                  <a:schemeClr val="tx2">
                    <a:shade val="90000"/>
                  </a:schemeClr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fld id="{78538BB7-E41F-4A0D-BDB3-6F27B6A9F586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6" y="57150"/>
            <a:ext cx="9059333" cy="508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625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528066"/>
            <a:ext cx="4191000" cy="857250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Supercar Racing Fans’ Tweets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</p:spPr>
        <p:txBody>
          <a:bodyPr vert="horz" lIns="0" tIns="0" rIns="0" bIns="0" anchor="b"/>
          <a:lstStyle>
            <a:defPPr>
              <a:defRPr lang="en-AU"/>
            </a:defPPr>
            <a:lvl1pPr algn="r" rtl="0" eaLnBrk="1" fontAlgn="base" latinLnBrk="0" hangingPunct="1">
              <a:spcBef>
                <a:spcPct val="0"/>
              </a:spcBef>
              <a:spcAft>
                <a:spcPct val="0"/>
              </a:spcAft>
              <a:defRPr kumimoji="0" sz="900" kern="1200">
                <a:solidFill>
                  <a:schemeClr val="tx2">
                    <a:shade val="90000"/>
                  </a:schemeClr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fld id="{78538BB7-E41F-4A0D-BDB3-6F27B6A9F586}" type="slidenum">
              <a:rPr lang="en-US" smtClean="0"/>
              <a:pPr/>
              <a:t>6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CA0DA3C-824D-48FF-9AA8-DD01B6538C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1713803"/>
              </p:ext>
            </p:extLst>
          </p:nvPr>
        </p:nvGraphicFramePr>
        <p:xfrm>
          <a:off x="4008199" y="820066"/>
          <a:ext cx="5029200" cy="422104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29200">
                  <a:extLst>
                    <a:ext uri="{9D8B030D-6E8A-4147-A177-3AD203B41FA5}">
                      <a16:colId xmlns:a16="http://schemas.microsoft.com/office/drawing/2014/main" val="3478526810"/>
                    </a:ext>
                  </a:extLst>
                </a:gridCol>
              </a:tblGrid>
              <a:tr h="35446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"rt @redbullracingau: the wait is almost over! here's a little 2014 #clipsal500 preview to whet your #v8sc-starved appetites http://t.co/</a:t>
                      </a:r>
                      <a:r>
                        <a:rPr lang="en-US" sz="1200" u="none" strike="noStrike" dirty="0" err="1">
                          <a:effectLst/>
                        </a:rPr>
                        <a:t>boeÃ¢â</a:t>
                      </a:r>
                      <a:r>
                        <a:rPr lang="en-US" sz="1200" u="none" strike="noStrike" dirty="0">
                          <a:effectLst/>
                        </a:rPr>
                        <a:t>‚¬Â¦"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" marR="587" marT="587" marB="0" anchor="b"/>
                </a:tc>
                <a:extLst>
                  <a:ext uri="{0D108BD9-81ED-4DB2-BD59-A6C34878D82A}">
                    <a16:rowId xmlns:a16="http://schemas.microsoft.com/office/drawing/2014/main" val="1890417508"/>
                  </a:ext>
                </a:extLst>
              </a:tr>
              <a:tr h="3752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"rt @dunlopseries: walsh lands first blow in dunlop series practice: ash walsh has topped both opening sessions at the clip... http://t.co/uÃ¢â‚¬Â¦"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" marR="587" marT="587" marB="0" anchor="b"/>
                </a:tc>
                <a:extLst>
                  <a:ext uri="{0D108BD9-81ED-4DB2-BD59-A6C34878D82A}">
                    <a16:rowId xmlns:a16="http://schemas.microsoft.com/office/drawing/2014/main" val="1622507147"/>
                  </a:ext>
                </a:extLst>
              </a:tr>
              <a:tr h="35446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"rt @harfserious: "just give me a sec, turn 8 is bloody crazy" love that comment as @smclaughlin93 takes u for a lap #v8sc http://t.co/blrl5Ã¢â‚¬Â¦"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" marR="587" marT="587" marB="0" anchor="b"/>
                </a:tc>
                <a:extLst>
                  <a:ext uri="{0D108BD9-81ED-4DB2-BD59-A6C34878D82A}">
                    <a16:rowId xmlns:a16="http://schemas.microsoft.com/office/drawing/2014/main" val="2848439048"/>
                  </a:ext>
                </a:extLst>
              </a:tr>
              <a:tr h="41691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"rt @smclaughlin93: amazing day! thanks so much for the support everyone, my @grmotorsport boys are the best! thanks @volvocarsaus and @poleÃ¢â‚¬Â¦"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" marR="587" marT="587" marB="0" anchor="b"/>
                </a:tc>
                <a:extLst>
                  <a:ext uri="{0D108BD9-81ED-4DB2-BD59-A6C34878D82A}">
                    <a16:rowId xmlns:a16="http://schemas.microsoft.com/office/drawing/2014/main" val="1661570920"/>
                  </a:ext>
                </a:extLst>
              </a:tr>
              <a:tr h="25038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"surprised to see the volvo do so well in #v8sc quali. the adelaide street race is one of my favourite rounds."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" marR="587" marT="587" marB="0" anchor="b"/>
                </a:tc>
                <a:extLst>
                  <a:ext uri="{0D108BD9-81ED-4DB2-BD59-A6C34878D82A}">
                    <a16:rowId xmlns:a16="http://schemas.microsoft.com/office/drawing/2014/main" val="179348697"/>
                  </a:ext>
                </a:extLst>
              </a:tr>
              <a:tr h="33364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"rt @v8supercars: mclaughlin: we can win!: front row qualifying only the start for volvo says young gun.&amp;gt; http://t.co/mzkljhjzzj #v8sc"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" marR="587" marT="587" marB="0" anchor="b"/>
                </a:tc>
                <a:extLst>
                  <a:ext uri="{0D108BD9-81ED-4DB2-BD59-A6C34878D82A}">
                    <a16:rowId xmlns:a16="http://schemas.microsoft.com/office/drawing/2014/main" val="2325535743"/>
                  </a:ext>
                </a:extLst>
              </a:tr>
              <a:tr h="35446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"rt @daveyk7: a pattern has been formed in 2014 already.... go get 'em @craiglowndes888 #clipsal500 #v8sc @redbullracingau http://t.co/eu7inÃ¢â‚¬Â¦"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" marR="587" marT="587" marB="0" anchor="b"/>
                </a:tc>
                <a:extLst>
                  <a:ext uri="{0D108BD9-81ED-4DB2-BD59-A6C34878D82A}">
                    <a16:rowId xmlns:a16="http://schemas.microsoft.com/office/drawing/2014/main" val="222177705"/>
                  </a:ext>
                </a:extLst>
              </a:tr>
              <a:tr h="29201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"looking forward to seeing how today's #v8sc races play out. as they say, the bullshit stops when the flag drops!"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" marR="587" marT="587" marB="0" anchor="b"/>
                </a:tc>
                <a:extLst>
                  <a:ext uri="{0D108BD9-81ED-4DB2-BD59-A6C34878D82A}">
                    <a16:rowId xmlns:a16="http://schemas.microsoft.com/office/drawing/2014/main" val="3550671371"/>
                  </a:ext>
                </a:extLst>
              </a:tr>
              <a:tr h="25038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"@markberetta hope the sun keeps shining today! let the racing begin!! #sptools #v8sc #clipsal500"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" marR="587" marT="587" marB="0" anchor="b"/>
                </a:tc>
                <a:extLst>
                  <a:ext uri="{0D108BD9-81ED-4DB2-BD59-A6C34878D82A}">
                    <a16:rowId xmlns:a16="http://schemas.microsoft.com/office/drawing/2014/main" val="2451531065"/>
                  </a:ext>
                </a:extLst>
              </a:tr>
              <a:tr h="33364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"rt @v8supercars: </a:t>
                      </a:r>
                      <a:r>
                        <a:rPr lang="en-US" sz="1200" u="none" strike="noStrike" dirty="0" err="1">
                          <a:effectLst/>
                        </a:rPr>
                        <a:t>mclaughlin</a:t>
                      </a:r>
                      <a:r>
                        <a:rPr lang="en-US" sz="1200" u="none" strike="noStrike" dirty="0">
                          <a:effectLst/>
                        </a:rPr>
                        <a:t>: we can win!: front row qualifying only the start for </a:t>
                      </a:r>
                      <a:r>
                        <a:rPr lang="en-US" sz="1200" u="none" strike="noStrike" dirty="0" err="1">
                          <a:effectLst/>
                        </a:rPr>
                        <a:t>volvo</a:t>
                      </a:r>
                      <a:r>
                        <a:rPr lang="en-US" sz="1200" u="none" strike="noStrike" dirty="0">
                          <a:effectLst/>
                        </a:rPr>
                        <a:t> says young gun.&amp;</a:t>
                      </a:r>
                      <a:r>
                        <a:rPr lang="en-US" sz="1200" u="none" strike="noStrike" dirty="0" err="1">
                          <a:effectLst/>
                        </a:rPr>
                        <a:t>gt</a:t>
                      </a:r>
                      <a:r>
                        <a:rPr lang="en-US" sz="1200" u="none" strike="noStrike" dirty="0">
                          <a:effectLst/>
                        </a:rPr>
                        <a:t>; http://t.co/mzkljhjzzj #v8sc"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" marR="587" marT="587" marB="0" anchor="b"/>
                </a:tc>
                <a:extLst>
                  <a:ext uri="{0D108BD9-81ED-4DB2-BD59-A6C34878D82A}">
                    <a16:rowId xmlns:a16="http://schemas.microsoft.com/office/drawing/2014/main" val="31800121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5615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9D360-7E60-4EEC-9761-3D0A05245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Topic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D122D-1815-4CA1-8FE9-3AAFB1682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Supervised </a:t>
            </a:r>
          </a:p>
          <a:p>
            <a:pPr lvl="1"/>
            <a:r>
              <a:rPr lang="en-AU" dirty="0"/>
              <a:t>Require manually labelling a training dataset with a pre-defined list of topics</a:t>
            </a:r>
          </a:p>
          <a:p>
            <a:r>
              <a:rPr lang="en-AU" dirty="0"/>
              <a:t>Unsupervised</a:t>
            </a:r>
          </a:p>
          <a:p>
            <a:pPr lvl="1"/>
            <a:r>
              <a:rPr lang="en-AU" dirty="0"/>
              <a:t>No manual labels required </a:t>
            </a:r>
          </a:p>
          <a:p>
            <a:r>
              <a:rPr lang="en-AU" dirty="0"/>
              <a:t>Unsupervised vs. supervised  </a:t>
            </a:r>
          </a:p>
        </p:txBody>
      </p:sp>
    </p:spTree>
    <p:extLst>
      <p:ext uri="{BB962C8B-B14F-4D97-AF65-F5344CB8AC3E}">
        <p14:creationId xmlns:p14="http://schemas.microsoft.com/office/powerpoint/2010/main" val="3780187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24F26-FC79-4E59-B22D-DC60B55FC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036" y="46987"/>
            <a:ext cx="8229600" cy="857250"/>
          </a:xfrm>
        </p:spPr>
        <p:txBody>
          <a:bodyPr>
            <a:normAutofit fontScale="90000"/>
          </a:bodyPr>
          <a:lstStyle/>
          <a:p>
            <a:r>
              <a:rPr lang="en-AU" dirty="0"/>
              <a:t>Probabilistic Latent Semantic Analysis(PLSA)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9CC8C5-A3C6-4CA6-AEC1-A63064A2BCF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04801" y="925830"/>
                <a:ext cx="8229600" cy="3291840"/>
              </a:xfrm>
            </p:spPr>
            <p:txBody>
              <a:bodyPr>
                <a:noAutofit/>
              </a:bodyPr>
              <a:lstStyle/>
              <a:p>
                <a:r>
                  <a:rPr lang="en-AU" sz="1600" dirty="0"/>
                  <a:t> </a:t>
                </a:r>
                <a:r>
                  <a:rPr lang="en-US" sz="1600" dirty="0"/>
                  <a:t>The basic model </a:t>
                </a:r>
              </a:p>
              <a:p>
                <a:pPr lvl="1"/>
                <a:r>
                  <a:rPr lang="en-US" sz="1600" i="1" dirty="0"/>
                  <a:t>d</a:t>
                </a:r>
                <a:r>
                  <a:rPr lang="en-US" sz="1600" dirty="0"/>
                  <a:t> denotes the label of a document</a:t>
                </a:r>
              </a:p>
              <a:p>
                <a:pPr lvl="1"/>
                <a:r>
                  <a:rPr lang="en-US" sz="1600" i="1" dirty="0"/>
                  <a:t>z</a:t>
                </a:r>
                <a:r>
                  <a:rPr lang="en-US" sz="1600" dirty="0"/>
                  <a:t> is a topic</a:t>
                </a:r>
              </a:p>
              <a:p>
                <a:pPr lvl="1"/>
                <a:r>
                  <a:rPr lang="en-US" sz="1600" i="1" dirty="0"/>
                  <a:t>w</a:t>
                </a:r>
                <a:r>
                  <a:rPr lang="en-US" sz="1600" dirty="0"/>
                  <a:t> represents a word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16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AU" sz="1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US" sz="1600" dirty="0"/>
                  <a:t>is the number of words in document d. </a:t>
                </a:r>
              </a:p>
              <a:p>
                <a:pPr lvl="1"/>
                <a:r>
                  <a:rPr lang="en-US" sz="1600" dirty="0"/>
                  <a:t>p(</a:t>
                </a:r>
                <a:r>
                  <a:rPr lang="en-US" sz="1600" dirty="0" err="1"/>
                  <a:t>z|d</a:t>
                </a:r>
                <a:r>
                  <a:rPr lang="en-US" sz="1600" dirty="0"/>
                  <a:t>) denotes the probability of topic z in document d</a:t>
                </a:r>
              </a:p>
              <a:p>
                <a:pPr lvl="1"/>
                <a:r>
                  <a:rPr lang="en-US" sz="1600" dirty="0"/>
                  <a:t>p(</a:t>
                </a:r>
                <a:r>
                  <a:rPr lang="en-US" sz="1600" dirty="0" err="1"/>
                  <a:t>w|z</a:t>
                </a:r>
                <a:r>
                  <a:rPr lang="en-US" sz="1600" dirty="0"/>
                  <a:t>) means the probability of word w in topic z. </a:t>
                </a:r>
                <a:endParaRPr lang="en-AU" sz="1600" dirty="0"/>
              </a:p>
              <a:p>
                <a:r>
                  <a:rPr lang="en-AU" sz="1600" dirty="0"/>
                  <a:t>The generative process</a:t>
                </a:r>
              </a:p>
              <a:p>
                <a:pPr lvl="1"/>
                <a:r>
                  <a:rPr lang="en-AU" sz="1600" dirty="0"/>
                  <a:t>For each document </a:t>
                </a:r>
                <a14:m>
                  <m:oMath xmlns:m="http://schemas.openxmlformats.org/officeDocument/2006/math">
                    <m:r>
                      <a:rPr lang="en-AU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AU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d</m:t>
                    </m:r>
                    <m:r>
                      <a:rPr lang="en-AU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AU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AU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AU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1,…,</m:t>
                        </m:r>
                        <m:r>
                          <a:rPr lang="en-AU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e>
                    </m:d>
                  </m:oMath>
                </a14:m>
                <a:r>
                  <a:rPr lang="en-AU" sz="1600" dirty="0"/>
                  <a:t>:</a:t>
                </a:r>
              </a:p>
              <a:p>
                <a:pPr lvl="2"/>
                <a:r>
                  <a:rPr lang="en-AU" sz="1600" dirty="0"/>
                  <a:t>For each word in document d:</a:t>
                </a:r>
                <a:endParaRPr lang="en-AU" sz="16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AU" sz="1600" dirty="0"/>
                  <a:t>           Generate </a:t>
                </a:r>
                <a14:m>
                  <m:oMath xmlns:m="http://schemas.openxmlformats.org/officeDocument/2006/math"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~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AU" sz="1600" dirty="0"/>
              </a:p>
              <a:p>
                <a:pPr marL="0" indent="0">
                  <a:buNone/>
                </a:pPr>
                <a:r>
                  <a:rPr lang="en-AU" sz="1600" dirty="0"/>
                  <a:t>           Generate w</a:t>
                </a:r>
                <a14:m>
                  <m:oMath xmlns:m="http://schemas.openxmlformats.org/officeDocument/2006/math"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~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AU" sz="1600" dirty="0"/>
              </a:p>
              <a:p>
                <a:r>
                  <a:rPr lang="en-AU" sz="1600" dirty="0"/>
                  <a:t>The estimation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9CC8C5-A3C6-4CA6-AEC1-A63064A2BCF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4801" y="925830"/>
                <a:ext cx="8229600" cy="3291840"/>
              </a:xfrm>
              <a:blipFill>
                <a:blip r:embed="rId3"/>
                <a:stretch>
                  <a:fillRect l="-148" t="-556" b="-19259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1FDC8F4-405B-4741-8E95-C4DA7FDAE08C}"/>
                  </a:ext>
                </a:extLst>
              </p:cNvPr>
              <p:cNvSpPr txBox="1"/>
              <p:nvPr/>
            </p:nvSpPr>
            <p:spPr>
              <a:xfrm>
                <a:off x="3505200" y="4271299"/>
                <a:ext cx="3236207" cy="6723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𝐿𝐿</m:t>
                      </m:r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AU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AU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𝑉</m:t>
                              </m:r>
                            </m:sub>
                            <m:sup/>
                            <m:e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d>
                                <m:dPr>
                                  <m:ctrlPr>
                                    <a:rPr lang="en-AU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AU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  <m:r>
                                    <a:rPr lang="en-AU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AU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</m:d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𝑙𝑜𝑔𝑝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1FDC8F4-405B-4741-8E95-C4DA7FDAE0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05200" y="4271299"/>
                <a:ext cx="3236207" cy="67230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22016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E4C2A-5C11-4401-B797-728D052A0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873" y="133350"/>
            <a:ext cx="8229600" cy="857250"/>
          </a:xfrm>
        </p:spPr>
        <p:txBody>
          <a:bodyPr>
            <a:normAutofit/>
          </a:bodyPr>
          <a:lstStyle/>
          <a:p>
            <a:r>
              <a:rPr lang="en-AU" dirty="0"/>
              <a:t>Latent Dirichlet Allocation (LDA)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EED66CF-ECB2-44C0-86B4-E03B0B44676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24873" y="1123950"/>
                <a:ext cx="8229600" cy="3291840"/>
              </a:xfrm>
            </p:spPr>
            <p:txBody>
              <a:bodyPr>
                <a:noAutofit/>
              </a:bodyPr>
              <a:lstStyle/>
              <a:p>
                <a:r>
                  <a:rPr lang="en-AU" sz="1600" dirty="0"/>
                  <a:t>The basic model</a:t>
                </a:r>
              </a:p>
              <a:p>
                <a:pPr lvl="1"/>
                <a:r>
                  <a:rPr lang="en-US" sz="1600" dirty="0"/>
                  <a:t>p(</a:t>
                </a:r>
                <a:r>
                  <a:rPr lang="en-US" sz="1600" dirty="0" err="1"/>
                  <a:t>z|d</a:t>
                </a:r>
                <a:r>
                  <a:rPr lang="en-US" sz="1600" dirty="0"/>
                  <a:t>) and p(</a:t>
                </a:r>
                <a:r>
                  <a:rPr lang="en-US" sz="1600" dirty="0" err="1"/>
                  <a:t>w|z</a:t>
                </a:r>
                <a:r>
                  <a:rPr lang="en-US" sz="1600" dirty="0"/>
                  <a:t>), are assumed to be multinomial distributions.</a:t>
                </a:r>
              </a:p>
              <a:p>
                <a:pPr lvl="1"/>
                <a:r>
                  <a:rPr lang="en-US" sz="1600" dirty="0"/>
                  <a:t>The topic distributions in all documents share the common Dirichlet prior α</a:t>
                </a:r>
              </a:p>
              <a:p>
                <a:pPr lvl="1"/>
                <a:r>
                  <a:rPr lang="en-US" sz="1600" dirty="0"/>
                  <a:t>The word distributions of topics share the common Dirichlet prior η. </a:t>
                </a:r>
              </a:p>
              <a:p>
                <a:r>
                  <a:rPr lang="en-AU" sz="1750" dirty="0"/>
                  <a:t>The generative process</a:t>
                </a:r>
              </a:p>
              <a:p>
                <a:pPr lvl="1"/>
                <a:r>
                  <a:rPr lang="en-AU" sz="1600" dirty="0"/>
                  <a:t>For each topic </a:t>
                </a:r>
                <a14:m>
                  <m:oMath xmlns:m="http://schemas.openxmlformats.org/officeDocument/2006/math"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AU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AU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AU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1,…,</m:t>
                        </m:r>
                        <m:r>
                          <a:rPr lang="en-AU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e>
                    </m:d>
                    <m:r>
                      <a:rPr lang="en-AU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</m:oMath>
                </a14:m>
                <a:endParaRPr lang="en-AU" sz="1600" b="0" dirty="0">
                  <a:ea typeface="Cambria Math" panose="02040503050406030204" pitchFamily="18" charset="0"/>
                </a:endParaRPr>
              </a:p>
              <a:p>
                <a:pPr marL="294894" lvl="1" indent="0">
                  <a:buNone/>
                </a:pPr>
                <a:r>
                  <a:rPr lang="en-AU" sz="1600" dirty="0"/>
                  <a:t>Generate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AU" sz="1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~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𝐷𝑖𝑟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(.|</m:t>
                    </m:r>
                    <m:r>
                      <a:rPr lang="en-AU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r>
                      <a:rPr lang="en-AU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AU" sz="1600" dirty="0"/>
              </a:p>
              <a:p>
                <a:pPr lvl="1"/>
                <a:r>
                  <a:rPr lang="en-AU" sz="1600" dirty="0"/>
                  <a:t>For each document </a:t>
                </a:r>
                <a14:m>
                  <m:oMath xmlns:m="http://schemas.openxmlformats.org/officeDocument/2006/math">
                    <m:r>
                      <a:rPr lang="en-AU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AU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d</m:t>
                    </m:r>
                    <m:r>
                      <a:rPr lang="en-AU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AU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AU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AU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1,…,</m:t>
                        </m:r>
                        <m:r>
                          <a:rPr lang="en-AU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e>
                    </m:d>
                  </m:oMath>
                </a14:m>
                <a:r>
                  <a:rPr lang="en-AU" sz="1600" dirty="0"/>
                  <a:t>:</a:t>
                </a:r>
              </a:p>
              <a:p>
                <a:pPr marL="294894" lvl="1" indent="0">
                  <a:buNone/>
                </a:pPr>
                <a:r>
                  <a:rPr lang="en-AU" sz="1600" dirty="0"/>
                  <a:t>Generate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AU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~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𝐷𝑖𝑟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(.|</m:t>
                    </m:r>
                    <m:r>
                      <a:rPr lang="en-AU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AU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AU" sz="1600" dirty="0"/>
              </a:p>
              <a:p>
                <a:pPr lvl="1"/>
                <a:r>
                  <a:rPr lang="en-AU" sz="1600" dirty="0"/>
                  <a:t>For each word w in d:</a:t>
                </a:r>
              </a:p>
              <a:p>
                <a:pPr marL="294894" lvl="1" indent="0">
                  <a:buNone/>
                </a:pPr>
                <a:r>
                  <a:rPr lang="en-AU" sz="1600" dirty="0"/>
                  <a:t>Generate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16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AU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AU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~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𝑀𝑢𝑙𝑡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(.|</m:t>
                    </m:r>
                    <m:sSub>
                      <m:sSubPr>
                        <m:ctrlPr>
                          <a:rPr lang="en-AU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AU" sz="1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AU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AU" sz="1600" dirty="0"/>
              </a:p>
              <a:p>
                <a:pPr marL="294894" lvl="1" indent="0">
                  <a:buNone/>
                </a:pPr>
                <a:r>
                  <a:rPr lang="en-AU" sz="1600" dirty="0"/>
                  <a:t>Generate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16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AU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𝑀𝑢𝑙𝑡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(.|</m:t>
                    </m:r>
                    <m:sSub>
                      <m:sSubPr>
                        <m:ctrlPr>
                          <a:rPr lang="en-AU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1600" b="0" i="1" smtClean="0">
                            <a:latin typeface="Cambria Math" panose="02040503050406030204" pitchFamily="18" charset="0"/>
                          </a:rPr>
                          <m:t>β</m:t>
                        </m:r>
                      </m:e>
                      <m:sub>
                        <m:sSub>
                          <m:sSubPr>
                            <m:ctrlPr>
                              <a:rPr lang="en-AU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AU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AU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AU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sub>
                    </m:sSub>
                    <m:r>
                      <a:rPr lang="en-AU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AU" sz="1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EED66CF-ECB2-44C0-86B4-E03B0B4467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4873" y="1123950"/>
                <a:ext cx="8229600" cy="3291840"/>
              </a:xfrm>
              <a:blipFill>
                <a:blip r:embed="rId3"/>
                <a:stretch>
                  <a:fillRect l="-296" t="-556" b="-12037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77310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heme1">
  <a:themeElements>
    <a:clrScheme name="Custom 4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04617B"/>
      </a:hlink>
      <a:folHlink>
        <a:srgbClr val="A5A5A5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E2D6DD32-8D84-4BAD-96C5-CAB4F7D3DF2F}" vid="{BCB3E98B-1667-4E89-8DFE-B86F4E80E770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11678277</TotalTime>
  <Pages>19</Pages>
  <Words>2296</Words>
  <Application>Microsoft Macintosh PowerPoint</Application>
  <PresentationFormat>On-screen Show (16:9)</PresentationFormat>
  <Paragraphs>447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Arial</vt:lpstr>
      <vt:lpstr>Calibri</vt:lpstr>
      <vt:lpstr>Cambria Math</vt:lpstr>
      <vt:lpstr>Constantia</vt:lpstr>
      <vt:lpstr>Garamond</vt:lpstr>
      <vt:lpstr>Times New Roman</vt:lpstr>
      <vt:lpstr>Wingdings 2</vt:lpstr>
      <vt:lpstr>Theme1</vt:lpstr>
      <vt:lpstr>Topic Modeling</vt:lpstr>
      <vt:lpstr>PowerPoint Presentation</vt:lpstr>
      <vt:lpstr>Many Applications of Topic Modeling</vt:lpstr>
      <vt:lpstr>PowerPoint Presentation</vt:lpstr>
      <vt:lpstr>PowerPoint Presentation</vt:lpstr>
      <vt:lpstr>Supercar Racing Fans’ Tweets</vt:lpstr>
      <vt:lpstr>Topic Modelling</vt:lpstr>
      <vt:lpstr>Probabilistic Latent Semantic Analysis(PLSA)</vt:lpstr>
      <vt:lpstr>Latent Dirichlet Allocation (LDA) </vt:lpstr>
      <vt:lpstr>PowerPoint Presentation</vt:lpstr>
      <vt:lpstr>PowerPoint Presentation</vt:lpstr>
      <vt:lpstr>Run Topic Modelling (LDA)</vt:lpstr>
      <vt:lpstr>Run Topic Modelling (LDA)</vt:lpstr>
      <vt:lpstr>Car Racing Tweets </vt:lpstr>
      <vt:lpstr>Keywords for Each Topic</vt:lpstr>
      <vt:lpstr>Keywords for Each Topic</vt:lpstr>
      <vt:lpstr>Topic Modelling Map</vt:lpstr>
      <vt:lpstr>PowerPoint Presentation</vt:lpstr>
      <vt:lpstr>PowerPoint Presentation</vt:lpstr>
      <vt:lpstr>PowerPoint Presentation</vt:lpstr>
      <vt:lpstr>PowerPoint Presentation</vt:lpstr>
      <vt:lpstr>Sentiment Analysis</vt:lpstr>
      <vt:lpstr>Sentiment Analysis on Polarity</vt:lpstr>
      <vt:lpstr>Sentiment Analysis</vt:lpstr>
      <vt:lpstr>Sentiment Analysis on Emotions and Aspects</vt:lpstr>
      <vt:lpstr>Measure Brand Personality and Experience via Machine-learning Based Sentiment Analysis</vt:lpstr>
      <vt:lpstr>Measure Brand Experience via Machine-learning Based Text Analysis</vt:lpstr>
      <vt:lpstr>Measure Brand Personality and Experience via Machine-learning Based Sentiment Analysis</vt:lpstr>
      <vt:lpstr>What Can We Learn from Online Movie Reviews? Capturing Viewers’ Movie Experience through Machine Learning</vt:lpstr>
      <vt:lpstr>Viewers’ Experience and Their Reviews Online </vt:lpstr>
      <vt:lpstr>State of Knowledge/ Focus of the study</vt:lpstr>
      <vt:lpstr>Methods</vt:lpstr>
      <vt:lpstr> 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Managing Information</dc:title>
  <dc:creator>Stefano</dc:creator>
  <cp:lastModifiedBy>Annika Sylvia Schwarz</cp:lastModifiedBy>
  <cp:revision>1403</cp:revision>
  <cp:lastPrinted>1997-02-18T13:34:25Z</cp:lastPrinted>
  <dcterms:created xsi:type="dcterms:W3CDTF">1997-02-14T18:36:50Z</dcterms:created>
  <dcterms:modified xsi:type="dcterms:W3CDTF">2023-04-24T13:42:17Z</dcterms:modified>
</cp:coreProperties>
</file>

<file path=docProps/thumbnail.jpeg>
</file>